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319" r:id="rId2"/>
    <p:sldId id="284" r:id="rId3"/>
    <p:sldId id="323" r:id="rId4"/>
    <p:sldId id="332" r:id="rId5"/>
    <p:sldId id="331" r:id="rId6"/>
    <p:sldId id="324" r:id="rId7"/>
    <p:sldId id="256" r:id="rId8"/>
    <p:sldId id="328" r:id="rId9"/>
    <p:sldId id="329" r:id="rId10"/>
    <p:sldId id="330" r:id="rId11"/>
    <p:sldId id="317" r:id="rId12"/>
    <p:sldId id="294" r:id="rId13"/>
    <p:sldId id="296" r:id="rId14"/>
    <p:sldId id="297" r:id="rId15"/>
    <p:sldId id="327" r:id="rId16"/>
    <p:sldId id="320" r:id="rId17"/>
    <p:sldId id="302" r:id="rId18"/>
    <p:sldId id="318" r:id="rId19"/>
    <p:sldId id="309" r:id="rId20"/>
    <p:sldId id="326" r:id="rId21"/>
    <p:sldId id="325" r:id="rId22"/>
    <p:sldId id="279"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Encode Sans" pitchFamily="2" charset="77"/>
      <p:regular r:id="rId29"/>
      <p:bold r:id="rId30"/>
    </p:embeddedFont>
    <p:embeddedFont>
      <p:font typeface="Encode Sans ExtraLight" pitchFamily="2" charset="77"/>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B3B20"/>
    <a:srgbClr val="D3D3D3"/>
    <a:srgbClr val="FEFFFE"/>
    <a:srgbClr val="27272C"/>
    <a:srgbClr val="B94545"/>
    <a:srgbClr val="D84942"/>
    <a:srgbClr val="F55C20"/>
    <a:srgbClr val="636363"/>
    <a:srgbClr val="3A81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5E936C-E3C0-4231-9E7B-D97718B7F3F6}">
  <a:tblStyle styleId="{785E936C-E3C0-4231-9E7B-D97718B7F3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38"/>
    <p:restoredTop sz="95768"/>
  </p:normalViewPr>
  <p:slideViewPr>
    <p:cSldViewPr snapToGrid="0">
      <p:cViewPr varScale="1">
        <p:scale>
          <a:sx n="118" d="100"/>
          <a:sy n="118" d="100"/>
        </p:scale>
        <p:origin x="21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4T20:14:08.289"/>
    </inkml:context>
    <inkml:brush xml:id="br0">
      <inkml:brushProperty name="width" value="0.05" units="cm"/>
      <inkml:brushProperty name="height" value="0.05" units="cm"/>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4T20:14:08.289"/>
    </inkml:context>
    <inkml:brush xml:id="br0">
      <inkml:brushProperty name="width" value="0.05" units="cm"/>
      <inkml:brushProperty name="height" value="0.05" units="cm"/>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4T20:14:08.289"/>
    </inkml:context>
    <inkml:brush xml:id="br0">
      <inkml:brushProperty name="width" value="0.05" units="cm"/>
      <inkml:brushProperty name="height" value="0.05" units="cm"/>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4T20:14:08.289"/>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5538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paragraph</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working with text data is challenging as it is complex, mysterious, does not follow logic yet very intriguing</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Calibri" panose="020F0502020204030204" pitchFamily="34" charset="0"/>
                <a:cs typeface="Calibri" panose="020F0502020204030204" pitchFamily="34" charset="0"/>
              </a:rPr>
              <a:t>‘It's primary day in New York and front-runners Hillary Clinton and Donald Trump are leading in the polls.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a:p>
            <a:endParaRPr lang="en-US" dirty="0"/>
          </a:p>
          <a:p>
            <a:r>
              <a:rPr lang="en-US" dirty="0"/>
              <a:t>data - pic of a news paper with 2016 - 6300(50 -50)</a:t>
            </a:r>
          </a:p>
          <a:p>
            <a:endParaRPr lang="en-US" dirty="0"/>
          </a:p>
        </p:txBody>
      </p:sp>
    </p:spTree>
    <p:extLst>
      <p:ext uri="{BB962C8B-B14F-4D97-AF65-F5344CB8AC3E}">
        <p14:creationId xmlns:p14="http://schemas.microsoft.com/office/powerpoint/2010/main" val="1312154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working with text data is challenging as it is complex, mysterious, does not follow logic yet very intriguing</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Calibri" panose="020F0502020204030204" pitchFamily="34" charset="0"/>
                <a:cs typeface="Calibri" panose="020F0502020204030204" pitchFamily="34" charset="0"/>
              </a:rPr>
              <a:t>‘It's primary day in New York and front-runners Hillary Clinton and Donald Trump are leading in the polls.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a:p>
            <a:endParaRPr lang="en-US" dirty="0"/>
          </a:p>
          <a:p>
            <a:r>
              <a:rPr lang="en-US" dirty="0"/>
              <a:t>data - pic of a news paper with 2016 - 6300(50 -50)</a:t>
            </a:r>
          </a:p>
          <a:p>
            <a:endParaRPr lang="en-US" dirty="0"/>
          </a:p>
          <a:p>
            <a:endParaRPr lang="en-US" dirty="0"/>
          </a:p>
          <a:p>
            <a:r>
              <a:rPr lang="en-US" dirty="0"/>
              <a:t>workflow - fake elimination process</a:t>
            </a:r>
          </a:p>
          <a:p>
            <a:r>
              <a:rPr lang="en-US" dirty="0"/>
              <a:t>log </a:t>
            </a:r>
            <a:r>
              <a:rPr lang="en-US" dirty="0" err="1"/>
              <a:t>reg</a:t>
            </a:r>
            <a:r>
              <a:rPr lang="en-US" dirty="0"/>
              <a:t> full name</a:t>
            </a:r>
          </a:p>
          <a:p>
            <a:endParaRPr lang="en-US" dirty="0"/>
          </a:p>
          <a:p>
            <a:r>
              <a:rPr lang="en-US" dirty="0"/>
              <a:t>why is it imp- fake news has been causing riots around the world. now let me tell how </a:t>
            </a:r>
            <a:r>
              <a:rPr lang="en-US" dirty="0" err="1"/>
              <a:t>i</a:t>
            </a:r>
            <a:r>
              <a:rPr lang="en-US" dirty="0"/>
              <a:t> did it</a:t>
            </a:r>
          </a:p>
        </p:txBody>
      </p:sp>
    </p:spTree>
    <p:extLst>
      <p:ext uri="{BB962C8B-B14F-4D97-AF65-F5344CB8AC3E}">
        <p14:creationId xmlns:p14="http://schemas.microsoft.com/office/powerpoint/2010/main" val="795277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Bernie Sanders</a:t>
            </a:r>
          </a:p>
          <a:p>
            <a:pPr marL="0" indent="0">
              <a:buNone/>
            </a:pPr>
            <a:r>
              <a:rPr lang="en-US" dirty="0"/>
              <a:t>Hillary Clinton</a:t>
            </a:r>
          </a:p>
          <a:p>
            <a:pPr marL="0" indent="0">
              <a:buNone/>
            </a:pPr>
            <a:r>
              <a:rPr lang="en-US" dirty="0"/>
              <a:t>Carly Fiorina, </a:t>
            </a:r>
          </a:p>
          <a:p>
            <a:pPr marL="0" indent="0">
              <a:buNone/>
            </a:pPr>
            <a:r>
              <a:rPr lang="en-US" dirty="0"/>
              <a:t>Marco Rubio, </a:t>
            </a:r>
          </a:p>
          <a:p>
            <a:pPr marL="0" indent="0">
              <a:buNone/>
            </a:pPr>
            <a:r>
              <a:rPr lang="en-US" dirty="0"/>
              <a:t>John Boehner, </a:t>
            </a:r>
          </a:p>
          <a:p>
            <a:pPr marL="0" indent="0">
              <a:buNone/>
            </a:pPr>
            <a:r>
              <a:rPr lang="en-US" dirty="0"/>
              <a:t>Donald Trump</a:t>
            </a:r>
          </a:p>
          <a:p>
            <a:endParaRPr lang="en-US" dirty="0"/>
          </a:p>
          <a:p>
            <a:endParaRPr lang="en-US" dirty="0"/>
          </a:p>
        </p:txBody>
      </p:sp>
    </p:spTree>
    <p:extLst>
      <p:ext uri="{BB962C8B-B14F-4D97-AF65-F5344CB8AC3E}">
        <p14:creationId xmlns:p14="http://schemas.microsoft.com/office/powerpoint/2010/main" val="194623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a:p>
          <a:p>
            <a:r>
              <a:rPr lang="en-US" sz="1100" b="0" i="0" u="none" strike="noStrike" kern="1200" cap="none">
                <a:solidFill>
                  <a:schemeClr val="tx1"/>
                </a:solidFill>
                <a:effectLst/>
                <a:latin typeface="Arial"/>
                <a:ea typeface="Arial"/>
                <a:cs typeface="Arial"/>
                <a:sym typeface="Arial"/>
              </a:rPr>
              <a:t>a far-right American conspiracy and fake news website</a:t>
            </a:r>
          </a:p>
          <a:p>
            <a:endParaRPr lang="en-US" sz="1100" b="0" i="0" u="none" strike="noStrike" kern="1200" cap="none">
              <a:solidFill>
                <a:schemeClr val="tx1"/>
              </a:solidFill>
              <a:effectLst/>
              <a:latin typeface="Arial"/>
              <a:ea typeface="Arial"/>
              <a:cs typeface="Arial"/>
              <a:sym typeface="Arial"/>
            </a:endParaRPr>
          </a:p>
          <a:p>
            <a:r>
              <a:rPr lang="en-US"/>
              <a:t>use actual bullet instead of arrow</a:t>
            </a:r>
          </a:p>
        </p:txBody>
      </p:sp>
    </p:spTree>
    <p:extLst>
      <p:ext uri="{BB962C8B-B14F-4D97-AF65-F5344CB8AC3E}">
        <p14:creationId xmlns:p14="http://schemas.microsoft.com/office/powerpoint/2010/main" val="479569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0574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Well this was looking backwards. to look forward</a:t>
            </a:r>
          </a:p>
          <a:p>
            <a:endParaRPr lang="en-US"/>
          </a:p>
          <a:p>
            <a:r>
              <a:rPr lang="en-US"/>
              <a:t>Updating dataset to keep up with the growing number of articles is a way. followed by retraining and re evaluating every single time. </a:t>
            </a:r>
          </a:p>
          <a:p>
            <a:r>
              <a:rPr lang="en-US"/>
              <a:t>While doing that, a pressing question that needs to be kept in mind is that who decides whether an article is credible or not? Currently It is on the audience. But can you rely entirely on audience to generate that insight?</a:t>
            </a:r>
          </a:p>
          <a:p>
            <a:endParaRPr lang="en-US"/>
          </a:p>
          <a:p>
            <a:r>
              <a:rPr lang="en-US"/>
              <a:t>With that question to ponder, I sign off!</a:t>
            </a:r>
          </a:p>
          <a:p>
            <a:endParaRPr lang="en-US"/>
          </a:p>
          <a:p>
            <a:endParaRPr lang="en-US"/>
          </a:p>
          <a:p>
            <a:endParaRPr lang="en-US"/>
          </a:p>
          <a:p>
            <a:endParaRPr lang="en-US"/>
          </a:p>
          <a:p>
            <a:endParaRPr lang="en-US"/>
          </a:p>
          <a:p>
            <a:r>
              <a:rPr lang="en-US"/>
              <a:t>, </a:t>
            </a:r>
            <a:r>
              <a:rPr lang="en-US" err="1"/>
              <a:t>probs</a:t>
            </a:r>
            <a:r>
              <a:rPr lang="en-US"/>
              <a:t> faced </a:t>
            </a:r>
          </a:p>
          <a:p>
            <a:r>
              <a:rPr lang="en-US"/>
              <a:t>data u wish u had</a:t>
            </a:r>
          </a:p>
          <a:p>
            <a:r>
              <a:rPr lang="en-US" err="1"/>
              <a:t>relavent</a:t>
            </a:r>
            <a:r>
              <a:rPr lang="en-US"/>
              <a:t> issues for next </a:t>
            </a:r>
            <a:r>
              <a:rPr lang="en-US" err="1"/>
              <a:t>yr</a:t>
            </a:r>
            <a:r>
              <a:rPr lang="en-US"/>
              <a:t>, how would u prep for </a:t>
            </a:r>
            <a:r>
              <a:rPr lang="en-US" err="1"/>
              <a:t>fdake</a:t>
            </a:r>
            <a:r>
              <a:rPr lang="en-US"/>
              <a:t> news filter</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see if sentence length</a:t>
            </a:r>
          </a:p>
          <a:p>
            <a:r>
              <a:rPr lang="en-US"/>
              <a:t>pop one by one</a:t>
            </a:r>
          </a:p>
          <a:p>
            <a:endParaRPr lang="en-US"/>
          </a:p>
          <a:p>
            <a:endParaRPr lang="en-US"/>
          </a:p>
        </p:txBody>
      </p:sp>
    </p:spTree>
    <p:extLst>
      <p:ext uri="{BB962C8B-B14F-4D97-AF65-F5344CB8AC3E}">
        <p14:creationId xmlns:p14="http://schemas.microsoft.com/office/powerpoint/2010/main" val="282074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Well this was looking backwards. to look forward</a:t>
            </a:r>
          </a:p>
          <a:p>
            <a:endParaRPr lang="en-US"/>
          </a:p>
          <a:p>
            <a:r>
              <a:rPr lang="en-US"/>
              <a:t>Updating dataset to keep up with the growing number of articles is a way. followed by retraining and re evaluating every single time. </a:t>
            </a:r>
          </a:p>
          <a:p>
            <a:r>
              <a:rPr lang="en-US"/>
              <a:t>While doing that, a pressing question that needs to be kept in mind is that who decides whether an article is credible or not? Currently It is on the audience. But can you rely entirely on audience to generate that insight?</a:t>
            </a:r>
          </a:p>
          <a:p>
            <a:endParaRPr lang="en-US"/>
          </a:p>
          <a:p>
            <a:r>
              <a:rPr lang="en-US"/>
              <a:t>With that question to ponder, I sign off!</a:t>
            </a:r>
          </a:p>
          <a:p>
            <a:endParaRPr lang="en-US"/>
          </a:p>
          <a:p>
            <a:endParaRPr lang="en-US"/>
          </a:p>
          <a:p>
            <a:endParaRPr lang="en-US"/>
          </a:p>
          <a:p>
            <a:endParaRPr lang="en-US"/>
          </a:p>
          <a:p>
            <a:endParaRPr lang="en-US"/>
          </a:p>
          <a:p>
            <a:r>
              <a:rPr lang="en-US"/>
              <a:t>, </a:t>
            </a:r>
            <a:r>
              <a:rPr lang="en-US" err="1"/>
              <a:t>probs</a:t>
            </a:r>
            <a:r>
              <a:rPr lang="en-US"/>
              <a:t> faced </a:t>
            </a:r>
          </a:p>
          <a:p>
            <a:r>
              <a:rPr lang="en-US"/>
              <a:t>data u wish u had</a:t>
            </a:r>
          </a:p>
          <a:p>
            <a:r>
              <a:rPr lang="en-US" err="1"/>
              <a:t>relavent</a:t>
            </a:r>
            <a:r>
              <a:rPr lang="en-US"/>
              <a:t> issues for next </a:t>
            </a:r>
            <a:r>
              <a:rPr lang="en-US" err="1"/>
              <a:t>yr</a:t>
            </a:r>
            <a:r>
              <a:rPr lang="en-US"/>
              <a:t>, how would u prep for </a:t>
            </a:r>
            <a:r>
              <a:rPr lang="en-US" err="1"/>
              <a:t>fdake</a:t>
            </a:r>
            <a:r>
              <a:rPr lang="en-US"/>
              <a:t> news filter</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see if sentence length</a:t>
            </a:r>
          </a:p>
          <a:p>
            <a:r>
              <a:rPr lang="en-US"/>
              <a:t>pop one by one</a:t>
            </a:r>
          </a:p>
          <a:p>
            <a:endParaRPr lang="en-US"/>
          </a:p>
          <a:p>
            <a:endParaRPr lang="en-US"/>
          </a:p>
        </p:txBody>
      </p:sp>
    </p:spTree>
    <p:extLst>
      <p:ext uri="{BB962C8B-B14F-4D97-AF65-F5344CB8AC3E}">
        <p14:creationId xmlns:p14="http://schemas.microsoft.com/office/powerpoint/2010/main" val="3738505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align to borders</a:t>
            </a:r>
          </a:p>
          <a:p>
            <a:endParaRPr lang="en-US" dirty="0"/>
          </a:p>
          <a:p>
            <a:endParaRPr lang="en-US" dirty="0"/>
          </a:p>
          <a:p>
            <a:r>
              <a:rPr lang="en-US" dirty="0"/>
              <a:t>Well this was looking backwards. to look forward</a:t>
            </a:r>
          </a:p>
          <a:p>
            <a:r>
              <a:rPr lang="en-US" dirty="0"/>
              <a:t>Fb pages, twitter accounts, websites</a:t>
            </a:r>
          </a:p>
          <a:p>
            <a:endParaRPr lang="en-US" dirty="0"/>
          </a:p>
          <a:p>
            <a:r>
              <a:rPr lang="en-US" dirty="0"/>
              <a:t>Updating dataset to keep up with the growing number of articles is a way. followed by retraining and re evaluating every single time. </a:t>
            </a:r>
          </a:p>
          <a:p>
            <a:r>
              <a:rPr lang="en-US" dirty="0"/>
              <a:t>While doing that, a pressing question that needs to be kept in mind is that who decides whether an article is credible or not? Currently It is on the audience. But can you rely entirely on audience to generate that insight?</a:t>
            </a:r>
          </a:p>
          <a:p>
            <a:endParaRPr lang="en-US" dirty="0"/>
          </a:p>
          <a:p>
            <a:r>
              <a:rPr lang="en-US" dirty="0"/>
              <a:t>With that question to ponder, I sign off!</a:t>
            </a:r>
          </a:p>
          <a:p>
            <a:endParaRPr lang="en-US" dirty="0"/>
          </a:p>
          <a:p>
            <a:endParaRPr lang="en-US" dirty="0"/>
          </a:p>
          <a:p>
            <a:endParaRPr lang="en-US" dirty="0"/>
          </a:p>
          <a:p>
            <a:r>
              <a:rPr lang="en-US" dirty="0"/>
              <a:t>implement thins model we change the way people understand fake and </a:t>
            </a:r>
            <a:r>
              <a:rPr lang="en-US" dirty="0" err="1"/>
              <a:t>reak</a:t>
            </a:r>
            <a:r>
              <a:rPr lang="en-US" dirty="0"/>
              <a:t> news</a:t>
            </a:r>
          </a:p>
          <a:p>
            <a:r>
              <a:rPr lang="en-US" dirty="0"/>
              <a:t>make 2020 </a:t>
            </a:r>
            <a:r>
              <a:rPr lang="en-US" dirty="0" err="1"/>
              <a:t>ur</a:t>
            </a:r>
            <a:r>
              <a:rPr lang="en-US" dirty="0"/>
              <a:t> last point and ask </a:t>
            </a:r>
            <a:r>
              <a:rPr lang="en-US" dirty="0" err="1"/>
              <a:t>ppl</a:t>
            </a:r>
            <a:r>
              <a:rPr lang="en-US" dirty="0"/>
              <a:t> to come </a:t>
            </a:r>
          </a:p>
          <a:p>
            <a:endParaRPr lang="en-US" dirty="0"/>
          </a:p>
          <a:p>
            <a:endParaRPr lang="en-US" dirty="0"/>
          </a:p>
          <a:p>
            <a:endParaRPr lang="en-US" dirty="0"/>
          </a:p>
          <a:p>
            <a:r>
              <a:rPr lang="en-US" dirty="0"/>
              <a:t>, </a:t>
            </a:r>
            <a:r>
              <a:rPr lang="en-US" dirty="0" err="1"/>
              <a:t>probs</a:t>
            </a:r>
            <a:r>
              <a:rPr lang="en-US" dirty="0"/>
              <a:t> faced </a:t>
            </a:r>
          </a:p>
          <a:p>
            <a:r>
              <a:rPr lang="en-US" dirty="0"/>
              <a:t>data u wish u had</a:t>
            </a:r>
          </a:p>
          <a:p>
            <a:r>
              <a:rPr lang="en-US" dirty="0" err="1"/>
              <a:t>relavent</a:t>
            </a:r>
            <a:r>
              <a:rPr lang="en-US" dirty="0"/>
              <a:t> issues for next </a:t>
            </a:r>
            <a:r>
              <a:rPr lang="en-US" dirty="0" err="1"/>
              <a:t>yr</a:t>
            </a:r>
            <a:r>
              <a:rPr lang="en-US" dirty="0"/>
              <a:t>, how would u prep for </a:t>
            </a:r>
            <a:r>
              <a:rPr lang="en-US" dirty="0" err="1"/>
              <a:t>fdake</a:t>
            </a:r>
            <a:r>
              <a:rPr lang="en-US" dirty="0"/>
              <a:t> news filter</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see if sentence length</a:t>
            </a:r>
          </a:p>
          <a:p>
            <a:r>
              <a:rPr lang="en-US" dirty="0"/>
              <a:t>pop one by one</a:t>
            </a:r>
          </a:p>
          <a:p>
            <a:endParaRPr lang="en-US" dirty="0"/>
          </a:p>
          <a:p>
            <a:endParaRPr lang="en-US" dirty="0"/>
          </a:p>
        </p:txBody>
      </p:sp>
    </p:spTree>
    <p:extLst>
      <p:ext uri="{BB962C8B-B14F-4D97-AF65-F5344CB8AC3E}">
        <p14:creationId xmlns:p14="http://schemas.microsoft.com/office/powerpoint/2010/main" val="331605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align to borders</a:t>
            </a:r>
          </a:p>
          <a:p>
            <a:endParaRPr lang="en-US" dirty="0"/>
          </a:p>
          <a:p>
            <a:endParaRPr lang="en-US" dirty="0"/>
          </a:p>
          <a:p>
            <a:r>
              <a:rPr lang="en-US" dirty="0"/>
              <a:t>Well this was looking backwards. to look forward</a:t>
            </a:r>
          </a:p>
          <a:p>
            <a:r>
              <a:rPr lang="en-US" dirty="0"/>
              <a:t>Fb pages, twitter accounts, websites</a:t>
            </a:r>
          </a:p>
          <a:p>
            <a:endParaRPr lang="en-US" dirty="0"/>
          </a:p>
          <a:p>
            <a:r>
              <a:rPr lang="en-US" dirty="0"/>
              <a:t>Updating dataset to keep up with the growing number of articles is a way. followed by retraining and re evaluating every single time. </a:t>
            </a:r>
          </a:p>
          <a:p>
            <a:r>
              <a:rPr lang="en-US" dirty="0"/>
              <a:t>While doing that, a pressing question that needs to be kept in mind is that who decides whether an article is credible or not? Currently It is on the audience. But can you rely entirely on audience to generate that insight?</a:t>
            </a:r>
          </a:p>
          <a:p>
            <a:endParaRPr lang="en-US" dirty="0"/>
          </a:p>
          <a:p>
            <a:r>
              <a:rPr lang="en-US" dirty="0"/>
              <a:t>With that question to ponder, I sign off!</a:t>
            </a:r>
          </a:p>
          <a:p>
            <a:endParaRPr lang="en-US" dirty="0"/>
          </a:p>
          <a:p>
            <a:endParaRPr lang="en-US" dirty="0"/>
          </a:p>
          <a:p>
            <a:endParaRPr lang="en-US" dirty="0"/>
          </a:p>
          <a:p>
            <a:r>
              <a:rPr lang="en-US" dirty="0"/>
              <a:t>implement thins model we change the way people understand fake and </a:t>
            </a:r>
            <a:r>
              <a:rPr lang="en-US" dirty="0" err="1"/>
              <a:t>reak</a:t>
            </a:r>
            <a:r>
              <a:rPr lang="en-US" dirty="0"/>
              <a:t> news</a:t>
            </a:r>
          </a:p>
          <a:p>
            <a:r>
              <a:rPr lang="en-US" dirty="0"/>
              <a:t>make 2020 </a:t>
            </a:r>
            <a:r>
              <a:rPr lang="en-US" dirty="0" err="1"/>
              <a:t>ur</a:t>
            </a:r>
            <a:r>
              <a:rPr lang="en-US" dirty="0"/>
              <a:t> last point and ask </a:t>
            </a:r>
            <a:r>
              <a:rPr lang="en-US" dirty="0" err="1"/>
              <a:t>ppl</a:t>
            </a:r>
            <a:r>
              <a:rPr lang="en-US" dirty="0"/>
              <a:t> to come </a:t>
            </a:r>
          </a:p>
          <a:p>
            <a:endParaRPr lang="en-US" dirty="0"/>
          </a:p>
          <a:p>
            <a:endParaRPr lang="en-US" dirty="0"/>
          </a:p>
          <a:p>
            <a:endParaRPr lang="en-US" dirty="0"/>
          </a:p>
          <a:p>
            <a:r>
              <a:rPr lang="en-US" dirty="0"/>
              <a:t>, </a:t>
            </a:r>
            <a:r>
              <a:rPr lang="en-US" dirty="0" err="1"/>
              <a:t>probs</a:t>
            </a:r>
            <a:r>
              <a:rPr lang="en-US" dirty="0"/>
              <a:t> faced </a:t>
            </a:r>
          </a:p>
          <a:p>
            <a:r>
              <a:rPr lang="en-US" dirty="0"/>
              <a:t>data u wish u had</a:t>
            </a:r>
          </a:p>
          <a:p>
            <a:r>
              <a:rPr lang="en-US" dirty="0" err="1"/>
              <a:t>relavent</a:t>
            </a:r>
            <a:r>
              <a:rPr lang="en-US" dirty="0"/>
              <a:t> issues for next </a:t>
            </a:r>
            <a:r>
              <a:rPr lang="en-US" dirty="0" err="1"/>
              <a:t>yr</a:t>
            </a:r>
            <a:r>
              <a:rPr lang="en-US" dirty="0"/>
              <a:t>, how would u prep for </a:t>
            </a:r>
            <a:r>
              <a:rPr lang="en-US" dirty="0" err="1"/>
              <a:t>fdake</a:t>
            </a:r>
            <a:r>
              <a:rPr lang="en-US" dirty="0"/>
              <a:t> news filter</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see if sentence length</a:t>
            </a:r>
          </a:p>
          <a:p>
            <a:r>
              <a:rPr lang="en-US" dirty="0"/>
              <a:t>pop one by one</a:t>
            </a:r>
          </a:p>
          <a:p>
            <a:endParaRPr lang="en-US" dirty="0"/>
          </a:p>
          <a:p>
            <a:endParaRPr lang="en-US" dirty="0"/>
          </a:p>
        </p:txBody>
      </p:sp>
    </p:spTree>
    <p:extLst>
      <p:ext uri="{BB962C8B-B14F-4D97-AF65-F5344CB8AC3E}">
        <p14:creationId xmlns:p14="http://schemas.microsoft.com/office/powerpoint/2010/main" val="231317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r>
              <a:rPr lang="en-US" dirty="0"/>
              <a:t>Well this was looking backwards. to look forward</a:t>
            </a:r>
          </a:p>
          <a:p>
            <a:r>
              <a:rPr lang="en-US" dirty="0"/>
              <a:t>Fb pages, twitter accounts, websites</a:t>
            </a:r>
          </a:p>
          <a:p>
            <a:endParaRPr lang="en-US" dirty="0"/>
          </a:p>
          <a:p>
            <a:r>
              <a:rPr lang="en-US" dirty="0"/>
              <a:t>Updating dataset to keep up with the growing number of articles is a way. followed by retraining and re evaluating every single time. </a:t>
            </a:r>
          </a:p>
          <a:p>
            <a:r>
              <a:rPr lang="en-US" dirty="0"/>
              <a:t>While doing that, a pressing question that needs to be kept in mind is that who decides whether an article is credible or not? Currently It is on the audience. But can you rely entirely on audience to generate that insight?</a:t>
            </a:r>
          </a:p>
          <a:p>
            <a:endParaRPr lang="en-US" dirty="0"/>
          </a:p>
          <a:p>
            <a:r>
              <a:rPr lang="en-US" dirty="0"/>
              <a:t>With that question to ponder, I sign off!</a:t>
            </a:r>
          </a:p>
          <a:p>
            <a:endParaRPr lang="en-US" dirty="0"/>
          </a:p>
          <a:p>
            <a:endParaRPr lang="en-US" dirty="0"/>
          </a:p>
          <a:p>
            <a:endParaRPr lang="en-US" dirty="0"/>
          </a:p>
          <a:p>
            <a:r>
              <a:rPr lang="en-US" dirty="0"/>
              <a:t>implement thins model we change the way people understand fake and </a:t>
            </a:r>
            <a:r>
              <a:rPr lang="en-US" dirty="0" err="1"/>
              <a:t>reak</a:t>
            </a:r>
            <a:r>
              <a:rPr lang="en-US" dirty="0"/>
              <a:t> news</a:t>
            </a:r>
          </a:p>
          <a:p>
            <a:r>
              <a:rPr lang="en-US" dirty="0"/>
              <a:t>make 2020 </a:t>
            </a:r>
            <a:r>
              <a:rPr lang="en-US" dirty="0" err="1"/>
              <a:t>ur</a:t>
            </a:r>
            <a:r>
              <a:rPr lang="en-US" dirty="0"/>
              <a:t> last point and ask </a:t>
            </a:r>
            <a:r>
              <a:rPr lang="en-US" dirty="0" err="1"/>
              <a:t>ppl</a:t>
            </a:r>
            <a:r>
              <a:rPr lang="en-US" dirty="0"/>
              <a:t> to come </a:t>
            </a:r>
          </a:p>
          <a:p>
            <a:endParaRPr lang="en-US" dirty="0"/>
          </a:p>
          <a:p>
            <a:endParaRPr lang="en-US" dirty="0"/>
          </a:p>
          <a:p>
            <a:endParaRPr lang="en-US" dirty="0"/>
          </a:p>
          <a:p>
            <a:r>
              <a:rPr lang="en-US" dirty="0"/>
              <a:t>, </a:t>
            </a:r>
            <a:r>
              <a:rPr lang="en-US" dirty="0" err="1"/>
              <a:t>probs</a:t>
            </a:r>
            <a:r>
              <a:rPr lang="en-US" dirty="0"/>
              <a:t> faced </a:t>
            </a:r>
          </a:p>
          <a:p>
            <a:r>
              <a:rPr lang="en-US" dirty="0"/>
              <a:t>data u wish u had</a:t>
            </a:r>
          </a:p>
          <a:p>
            <a:r>
              <a:rPr lang="en-US" dirty="0" err="1"/>
              <a:t>relavent</a:t>
            </a:r>
            <a:r>
              <a:rPr lang="en-US" dirty="0"/>
              <a:t> issues for next </a:t>
            </a:r>
            <a:r>
              <a:rPr lang="en-US" dirty="0" err="1"/>
              <a:t>yr</a:t>
            </a:r>
            <a:r>
              <a:rPr lang="en-US" dirty="0"/>
              <a:t>, how would u prep for </a:t>
            </a:r>
            <a:r>
              <a:rPr lang="en-US" dirty="0" err="1"/>
              <a:t>fdake</a:t>
            </a:r>
            <a:r>
              <a:rPr lang="en-US" dirty="0"/>
              <a:t> news filter</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see if sentence length</a:t>
            </a:r>
          </a:p>
          <a:p>
            <a:r>
              <a:rPr lang="en-US" dirty="0"/>
              <a:t>pop one by one</a:t>
            </a:r>
          </a:p>
          <a:p>
            <a:endParaRPr lang="en-US" dirty="0"/>
          </a:p>
          <a:p>
            <a:endParaRPr lang="en-US" dirty="0"/>
          </a:p>
        </p:txBody>
      </p:sp>
    </p:spTree>
    <p:extLst>
      <p:ext uri="{BB962C8B-B14F-4D97-AF65-F5344CB8AC3E}">
        <p14:creationId xmlns:p14="http://schemas.microsoft.com/office/powerpoint/2010/main" val="3154996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kern="1200" cap="none">
                <a:solidFill>
                  <a:schemeClr val="tx1"/>
                </a:solidFill>
                <a:effectLst/>
                <a:latin typeface="Arial"/>
                <a:ea typeface="Arial"/>
                <a:cs typeface="Arial"/>
                <a:sym typeface="Arial"/>
              </a:rPr>
              <a:t>Fake news – a hotly-debated topic in recent years. A primary reason for that is more and more people are starting to rely on online news sources</a:t>
            </a:r>
            <a:endParaRPr lang="en-US"/>
          </a:p>
          <a:p>
            <a:endParaRPr lang="en-US"/>
          </a:p>
        </p:txBody>
      </p:sp>
    </p:spTree>
    <p:extLst>
      <p:ext uri="{BB962C8B-B14F-4D97-AF65-F5344CB8AC3E}">
        <p14:creationId xmlns:p14="http://schemas.microsoft.com/office/powerpoint/2010/main" val="4180479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GITHUB!!!</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2018, more than 67million used internet to read news. 80% of them believe fake news is a bigger threat than terrorism</a:t>
            </a:r>
          </a:p>
          <a:p>
            <a:r>
              <a:rPr lang="en-US" dirty="0"/>
              <a:t>74% also believe they should know if it real or fake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Being one amongst them and a Data scientist, I want to address this</a:t>
            </a:r>
          </a:p>
          <a:p>
            <a:endParaRPr lang="en-US" dirty="0"/>
          </a:p>
          <a:p>
            <a:endParaRPr lang="en-US" dirty="0"/>
          </a:p>
          <a:p>
            <a:r>
              <a:rPr lang="en-US" dirty="0"/>
              <a:t> major problem but do not know how to identify it</a:t>
            </a:r>
          </a:p>
          <a:p>
            <a:endParaRPr lang="en-US" dirty="0"/>
          </a:p>
          <a:p>
            <a:endParaRPr lang="en-US" dirty="0"/>
          </a:p>
          <a:p>
            <a:endParaRPr lang="en-US" dirty="0"/>
          </a:p>
          <a:p>
            <a:r>
              <a:rPr lang="en-US" dirty="0"/>
              <a:t>remove 2017. hide and grey</a:t>
            </a:r>
          </a:p>
        </p:txBody>
      </p:sp>
    </p:spTree>
    <p:extLst>
      <p:ext uri="{BB962C8B-B14F-4D97-AF65-F5344CB8AC3E}">
        <p14:creationId xmlns:p14="http://schemas.microsoft.com/office/powerpoint/2010/main" val="237327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2018, more than 67million used internet to read news. 80% of them believe fake news is a bigger threat than terrorism</a:t>
            </a:r>
          </a:p>
          <a:p>
            <a:r>
              <a:rPr lang="en-US" dirty="0"/>
              <a:t>74% also believe they should know if it real or fake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Being one amongst them and a Data scientist, I want to address this</a:t>
            </a:r>
          </a:p>
          <a:p>
            <a:endParaRPr lang="en-US" dirty="0"/>
          </a:p>
          <a:p>
            <a:endParaRPr lang="en-US" dirty="0"/>
          </a:p>
          <a:p>
            <a:r>
              <a:rPr lang="en-US" dirty="0"/>
              <a:t> major problem but do not know how to identify it</a:t>
            </a:r>
          </a:p>
          <a:p>
            <a:endParaRPr lang="en-US" dirty="0"/>
          </a:p>
          <a:p>
            <a:endParaRPr lang="en-US" dirty="0"/>
          </a:p>
          <a:p>
            <a:endParaRPr lang="en-US" dirty="0"/>
          </a:p>
          <a:p>
            <a:r>
              <a:rPr lang="en-US" dirty="0"/>
              <a:t>remove 2017. hide and grey</a:t>
            </a:r>
          </a:p>
        </p:txBody>
      </p:sp>
    </p:spTree>
    <p:extLst>
      <p:ext uri="{BB962C8B-B14F-4D97-AF65-F5344CB8AC3E}">
        <p14:creationId xmlns:p14="http://schemas.microsoft.com/office/powerpoint/2010/main" val="1303683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2018, more than 67million used internet to read news. 80% of them believe fake news is a bigger threat than terrorism</a:t>
            </a:r>
          </a:p>
          <a:p>
            <a:r>
              <a:rPr lang="en-US" dirty="0"/>
              <a:t>74% also believe they should know if it real or fake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Being one amongst them and a Data scientist, I want to address this</a:t>
            </a:r>
          </a:p>
          <a:p>
            <a:endParaRPr lang="en-US" dirty="0"/>
          </a:p>
          <a:p>
            <a:endParaRPr lang="en-US" dirty="0"/>
          </a:p>
          <a:p>
            <a:r>
              <a:rPr lang="en-US" dirty="0"/>
              <a:t> major problem but do not know how to identify it</a:t>
            </a:r>
          </a:p>
          <a:p>
            <a:endParaRPr lang="en-US" dirty="0"/>
          </a:p>
          <a:p>
            <a:endParaRPr lang="en-US" dirty="0"/>
          </a:p>
          <a:p>
            <a:endParaRPr lang="en-US" dirty="0"/>
          </a:p>
          <a:p>
            <a:r>
              <a:rPr lang="en-US" dirty="0"/>
              <a:t>remove 2017. hide and grey</a:t>
            </a:r>
          </a:p>
        </p:txBody>
      </p:sp>
    </p:spTree>
    <p:extLst>
      <p:ext uri="{BB962C8B-B14F-4D97-AF65-F5344CB8AC3E}">
        <p14:creationId xmlns:p14="http://schemas.microsoft.com/office/powerpoint/2010/main" val="2370566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2018, more than 67million used internet to read news. 80% of them believe fake news is a bigger threat than terrorism</a:t>
            </a:r>
          </a:p>
          <a:p>
            <a:r>
              <a:rPr lang="en-US" dirty="0"/>
              <a:t>74% also believe they should know if it real or fake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Being one amongst them and a Data scientist, I want to address this</a:t>
            </a:r>
          </a:p>
          <a:p>
            <a:endParaRPr lang="en-US" dirty="0"/>
          </a:p>
          <a:p>
            <a:endParaRPr lang="en-US" dirty="0"/>
          </a:p>
          <a:p>
            <a:r>
              <a:rPr lang="en-US" dirty="0"/>
              <a:t> major problem but do not know how to identify it</a:t>
            </a:r>
          </a:p>
          <a:p>
            <a:endParaRPr lang="en-US" dirty="0"/>
          </a:p>
          <a:p>
            <a:endParaRPr lang="en-US" dirty="0"/>
          </a:p>
          <a:p>
            <a:endParaRPr lang="en-US" dirty="0"/>
          </a:p>
          <a:p>
            <a:r>
              <a:rPr lang="en-US" dirty="0"/>
              <a:t>remove 2017. hide and grey</a:t>
            </a:r>
          </a:p>
        </p:txBody>
      </p:sp>
    </p:spTree>
    <p:extLst>
      <p:ext uri="{BB962C8B-B14F-4D97-AF65-F5344CB8AC3E}">
        <p14:creationId xmlns:p14="http://schemas.microsoft.com/office/powerpoint/2010/main" val="3100299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paragraph</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working with text data is challenging as it is complex, mysterious, does not follow logic yet very intriguing</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Calibri" panose="020F0502020204030204" pitchFamily="34" charset="0"/>
                <a:cs typeface="Calibri" panose="020F0502020204030204" pitchFamily="34" charset="0"/>
              </a:rPr>
              <a:t>‘It's primary day in New York and front-runners Hillary Clinton and Donald Trump are leading in the polls.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a:p>
            <a:endParaRPr lang="en-US" dirty="0"/>
          </a:p>
          <a:p>
            <a:r>
              <a:rPr lang="en-US" dirty="0"/>
              <a:t>data - pic of a news paper with 2016 - 6300(50 -50)</a:t>
            </a:r>
          </a:p>
          <a:p>
            <a:endParaRPr lang="en-US" dirty="0"/>
          </a:p>
        </p:txBody>
      </p:sp>
    </p:spTree>
    <p:extLst>
      <p:ext uri="{BB962C8B-B14F-4D97-AF65-F5344CB8AC3E}">
        <p14:creationId xmlns:p14="http://schemas.microsoft.com/office/powerpoint/2010/main" val="211317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paragraph</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working with text data is challenging as it is complex, mysterious, does not follow logic yet very intriguing</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Calibri" panose="020F0502020204030204" pitchFamily="34" charset="0"/>
                <a:cs typeface="Calibri" panose="020F0502020204030204" pitchFamily="34" charset="0"/>
              </a:rPr>
              <a:t>‘It's primary day in New York and front-runners Hillary Clinton and Donald Trump are leading in the polls.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a:p>
            <a:endParaRPr lang="en-US" dirty="0"/>
          </a:p>
          <a:p>
            <a:r>
              <a:rPr lang="en-US" dirty="0"/>
              <a:t>data - pic of a news paper with 2016 - 6300(50 -50)</a:t>
            </a:r>
          </a:p>
          <a:p>
            <a:endParaRPr lang="en-US" dirty="0"/>
          </a:p>
        </p:txBody>
      </p:sp>
    </p:spTree>
    <p:extLst>
      <p:ext uri="{BB962C8B-B14F-4D97-AF65-F5344CB8AC3E}">
        <p14:creationId xmlns:p14="http://schemas.microsoft.com/office/powerpoint/2010/main" val="129363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BA3B21"/>
        </a:solidFill>
        <a:effectLst/>
      </p:bgPr>
    </p:bg>
    <p:spTree>
      <p:nvGrpSpPr>
        <p:cNvPr id="1" name="Shape 9"/>
        <p:cNvGrpSpPr/>
        <p:nvPr/>
      </p:nvGrpSpPr>
      <p:grpSpPr>
        <a:xfrm>
          <a:off x="0" y="0"/>
          <a:ext cx="0" cy="0"/>
          <a:chOff x="0" y="0"/>
          <a:chExt cx="0" cy="0"/>
        </a:xfrm>
      </p:grpSpPr>
      <p:sp>
        <p:nvSpPr>
          <p:cNvPr id="10" name="Google Shape;10;p2"/>
          <p:cNvSpPr/>
          <p:nvPr/>
        </p:nvSpPr>
        <p:spPr>
          <a:xfrm>
            <a:off x="0" y="3493950"/>
            <a:ext cx="9144000" cy="1649400"/>
          </a:xfrm>
          <a:prstGeom prst="rect">
            <a:avLst/>
          </a:prstGeom>
          <a:solidFill>
            <a:srgbClr val="27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 name="Google Shape;12;p2"/>
          <p:cNvSpPr txBox="1">
            <a:spLocks noGrp="1"/>
          </p:cNvSpPr>
          <p:nvPr>
            <p:ph type="ctrTitle"/>
          </p:nvPr>
        </p:nvSpPr>
        <p:spPr>
          <a:xfrm>
            <a:off x="984050" y="0"/>
            <a:ext cx="7175700" cy="34938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a:off x="0" y="4593700"/>
            <a:ext cx="9144000" cy="549600"/>
          </a:xfrm>
          <a:prstGeom prst="rect">
            <a:avLst/>
          </a:prstGeom>
          <a:solidFill>
            <a:srgbClr val="BA3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23" name="Google Shape;23;p4"/>
          <p:cNvCxnSpPr/>
          <p:nvPr/>
        </p:nvCxnSpPr>
        <p:spPr>
          <a:xfrm>
            <a:off x="3527100" y="887200"/>
            <a:ext cx="2089800" cy="0"/>
          </a:xfrm>
          <a:prstGeom prst="straightConnector1">
            <a:avLst/>
          </a:prstGeom>
          <a:noFill/>
          <a:ln w="19050" cap="flat" cmpd="sng">
            <a:solidFill>
              <a:srgbClr val="BA3B21"/>
            </a:solidFill>
            <a:prstDash val="solid"/>
            <a:round/>
            <a:headEnd type="diamond" w="med" len="med"/>
            <a:tailEnd type="diamond" w="med" len="med"/>
          </a:ln>
        </p:spPr>
      </p:cxnSp>
      <p:sp>
        <p:nvSpPr>
          <p:cNvPr id="24" name="Google Shape;24;p4"/>
          <p:cNvSpPr txBox="1">
            <a:spLocks noGrp="1"/>
          </p:cNvSpPr>
          <p:nvPr>
            <p:ph type="body" idx="1"/>
          </p:nvPr>
        </p:nvSpPr>
        <p:spPr>
          <a:xfrm>
            <a:off x="1404225" y="1194150"/>
            <a:ext cx="6335400" cy="3092700"/>
          </a:xfrm>
          <a:prstGeom prst="rect">
            <a:avLst/>
          </a:prstGeom>
        </p:spPr>
        <p:txBody>
          <a:bodyPr spcFirstLastPara="1" wrap="square" lIns="91425" tIns="91425" rIns="91425" bIns="91425" anchor="ctr" anchorCtr="0"/>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25" name="Google Shape;25;p4"/>
          <p:cNvSpPr txBox="1"/>
          <p:nvPr/>
        </p:nvSpPr>
        <p:spPr>
          <a:xfrm>
            <a:off x="3593400" y="8451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800" b="1">
                <a:solidFill>
                  <a:srgbClr val="F55C21"/>
                </a:solidFill>
                <a:latin typeface="Encode Sans"/>
                <a:ea typeface="Encode Sans"/>
                <a:cs typeface="Encode Sans"/>
                <a:sym typeface="Encode Sans"/>
              </a:rPr>
              <a:t>“</a:t>
            </a:r>
            <a:endParaRPr sz="6800" b="1">
              <a:solidFill>
                <a:srgbClr val="F55C21"/>
              </a:solidFill>
              <a:latin typeface="Encode Sans"/>
              <a:ea typeface="Encode Sans"/>
              <a:cs typeface="Encode Sans"/>
              <a:sym typeface="Encod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7"/>
        <p:cNvGrpSpPr/>
        <p:nvPr/>
      </p:nvGrpSpPr>
      <p:grpSpPr>
        <a:xfrm>
          <a:off x="0" y="0"/>
          <a:ext cx="0" cy="0"/>
          <a:chOff x="0" y="0"/>
          <a:chExt cx="0" cy="0"/>
        </a:xfrm>
      </p:grpSpPr>
      <p:grpSp>
        <p:nvGrpSpPr>
          <p:cNvPr id="48" name="Google Shape;48;p7"/>
          <p:cNvGrpSpPr/>
          <p:nvPr/>
        </p:nvGrpSpPr>
        <p:grpSpPr>
          <a:xfrm>
            <a:off x="0" y="887400"/>
            <a:ext cx="9144001" cy="4249266"/>
            <a:chOff x="-11050" y="887200"/>
            <a:chExt cx="9144001" cy="4249266"/>
          </a:xfrm>
        </p:grpSpPr>
        <p:cxnSp>
          <p:nvCxnSpPr>
            <p:cNvPr id="49" name="Google Shape;49;p7"/>
            <p:cNvCxnSpPr/>
            <p:nvPr/>
          </p:nvCxnSpPr>
          <p:spPr>
            <a:xfrm>
              <a:off x="-11050" y="887200"/>
              <a:ext cx="8060400" cy="0"/>
            </a:xfrm>
            <a:prstGeom prst="straightConnector1">
              <a:avLst/>
            </a:prstGeom>
            <a:noFill/>
            <a:ln w="19050" cap="flat" cmpd="sng">
              <a:solidFill>
                <a:srgbClr val="BA3B21"/>
              </a:solidFill>
              <a:prstDash val="solid"/>
              <a:round/>
              <a:headEnd type="none" w="med" len="med"/>
              <a:tailEnd type="diamond" w="med" len="med"/>
            </a:ln>
          </p:spPr>
        </p:cxnSp>
        <p:sp>
          <p:nvSpPr>
            <p:cNvPr id="50" name="Google Shape;50;p7"/>
            <p:cNvSpPr/>
            <p:nvPr/>
          </p:nvSpPr>
          <p:spPr>
            <a:xfrm>
              <a:off x="-11049" y="4586866"/>
              <a:ext cx="9144000" cy="549600"/>
            </a:xfrm>
            <a:prstGeom prst="rect">
              <a:avLst/>
            </a:prstGeom>
            <a:solidFill>
              <a:srgbClr val="BA3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54" name="Google Shape;54;p7"/>
          <p:cNvSpPr txBox="1">
            <a:spLocks noGrp="1"/>
          </p:cNvSpPr>
          <p:nvPr>
            <p:ph type="title"/>
          </p:nvPr>
        </p:nvSpPr>
        <p:spPr>
          <a:xfrm>
            <a:off x="549600" y="361375"/>
            <a:ext cx="7497000" cy="5496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5" name="Google Shape;55;p7"/>
          <p:cNvSpPr txBox="1">
            <a:spLocks noGrp="1"/>
          </p:cNvSpPr>
          <p:nvPr>
            <p:ph type="body" idx="1"/>
          </p:nvPr>
        </p:nvSpPr>
        <p:spPr>
          <a:xfrm>
            <a:off x="549600" y="1200150"/>
            <a:ext cx="3639000" cy="3108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6" name="Google Shape;56;p7"/>
          <p:cNvSpPr txBox="1">
            <a:spLocks noGrp="1"/>
          </p:cNvSpPr>
          <p:nvPr>
            <p:ph type="body" idx="2"/>
          </p:nvPr>
        </p:nvSpPr>
        <p:spPr>
          <a:xfrm>
            <a:off x="4407604" y="1200150"/>
            <a:ext cx="3639000" cy="3108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1"/>
          <p:cNvSpPr/>
          <p:nvPr/>
        </p:nvSpPr>
        <p:spPr>
          <a:xfrm>
            <a:off x="0" y="4593700"/>
            <a:ext cx="9144000" cy="549600"/>
          </a:xfrm>
          <a:prstGeom prst="rect">
            <a:avLst/>
          </a:prstGeom>
          <a:solidFill>
            <a:srgbClr val="BA3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27272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9600" y="361375"/>
            <a:ext cx="7497000" cy="5496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1pPr>
            <a:lvl2pPr lvl="1">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2pPr>
            <a:lvl3pPr lvl="2">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3pPr>
            <a:lvl4pPr lvl="3">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4pPr>
            <a:lvl5pPr lvl="4">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5pPr>
            <a:lvl6pPr lvl="5">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6pPr>
            <a:lvl7pPr lvl="6">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7pPr>
            <a:lvl8pPr lvl="7">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8pPr>
            <a:lvl9pPr lvl="8">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549600" y="1200150"/>
            <a:ext cx="7497000" cy="2946300"/>
          </a:xfrm>
          <a:prstGeom prst="rect">
            <a:avLst/>
          </a:prstGeom>
          <a:noFill/>
          <a:ln>
            <a:noFill/>
          </a:ln>
        </p:spPr>
        <p:txBody>
          <a:bodyPr spcFirstLastPara="1" wrap="square" lIns="91425" tIns="91425" rIns="91425" bIns="91425" anchor="t" anchorCtr="0"/>
          <a:lstStyle>
            <a:lvl1pPr marL="457200" lvl="0" indent="-381000">
              <a:lnSpc>
                <a:spcPct val="115000"/>
              </a:lnSpc>
              <a:spcBef>
                <a:spcPts val="600"/>
              </a:spcBef>
              <a:spcAft>
                <a:spcPts val="0"/>
              </a:spcAft>
              <a:buClr>
                <a:srgbClr val="F55C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1pPr>
            <a:lvl2pPr marL="914400" lvl="1"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2pPr>
            <a:lvl3pPr marL="1371600" lvl="2"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3pPr>
            <a:lvl4pPr marL="1828800" lvl="3"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4pPr>
            <a:lvl5pPr marL="2286000" lvl="4"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5pPr>
            <a:lvl6pPr marL="2743200" lvl="5"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6pPr>
            <a:lvl7pPr marL="3200400" lvl="6"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7pPr>
            <a:lvl8pPr marL="3657600" lvl="7"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8pPr>
            <a:lvl9pPr marL="4114800" lvl="8"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06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7E98-25C4-2A44-8871-075451C8ADF4}"/>
              </a:ext>
            </a:extLst>
          </p:cNvPr>
          <p:cNvSpPr>
            <a:spLocks noGrp="1"/>
          </p:cNvSpPr>
          <p:nvPr>
            <p:ph type="title"/>
          </p:nvPr>
        </p:nvSpPr>
        <p:spPr/>
        <p:txBody>
          <a:bodyPr/>
          <a:lstStyle/>
          <a:p>
            <a:r>
              <a:rPr lang="en-US" sz="4400" b="0" dirty="0">
                <a:latin typeface="Calibri" panose="020F0502020204030204" pitchFamily="34" charset="0"/>
                <a:cs typeface="Calibri" panose="020F0502020204030204" pitchFamily="34" charset="0"/>
              </a:rPr>
              <a:t>Building the detector…</a:t>
            </a:r>
          </a:p>
        </p:txBody>
      </p:sp>
      <p:sp>
        <p:nvSpPr>
          <p:cNvPr id="3" name="Text Placeholder 2">
            <a:extLst>
              <a:ext uri="{FF2B5EF4-FFF2-40B4-BE49-F238E27FC236}">
                <a16:creationId xmlns:a16="http://schemas.microsoft.com/office/drawing/2014/main" id="{2DD60439-EC8B-1B44-A131-32112CA948B3}"/>
              </a:ext>
            </a:extLst>
          </p:cNvPr>
          <p:cNvSpPr>
            <a:spLocks noGrp="1"/>
          </p:cNvSpPr>
          <p:nvPr>
            <p:ph type="body" idx="1"/>
          </p:nvPr>
        </p:nvSpPr>
        <p:spPr/>
        <p:txBody>
          <a:bodyPr/>
          <a:lstStyle/>
          <a:p>
            <a:pPr>
              <a:buFont typeface="Wingdings" pitchFamily="2" charset="2"/>
              <a:buChar char="§"/>
            </a:pPr>
            <a:endParaRPr lang="en-US" dirty="0">
              <a:solidFill>
                <a:schemeClr val="bg2">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6K+ articles </a:t>
            </a:r>
          </a:p>
          <a:p>
            <a:pPr marL="101600" indent="0">
              <a:buNone/>
            </a:pPr>
            <a:r>
              <a:rPr lang="en-US" dirty="0">
                <a:solidFill>
                  <a:schemeClr val="bg2">
                    <a:lumMod val="75000"/>
                  </a:schemeClr>
                </a:solidFill>
                <a:latin typeface="Calibri" panose="020F0502020204030204" pitchFamily="34" charset="0"/>
                <a:cs typeface="Calibri" panose="020F0502020204030204" pitchFamily="34" charset="0"/>
              </a:rPr>
              <a:t>     (50-50 fake-real)</a:t>
            </a:r>
          </a:p>
          <a:p>
            <a:pPr>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Tokenize</a:t>
            </a:r>
          </a:p>
          <a:p>
            <a:pPr>
              <a:buFont typeface="Arial" panose="020B0604020202020204" pitchFamily="34" charset="0"/>
              <a:buChar char="•"/>
            </a:pPr>
            <a:endParaRPr lang="en-US" dirty="0">
              <a:solidFill>
                <a:schemeClr val="bg2">
                  <a:lumMod val="75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cs typeface="Calibri" panose="020F0502020204030204" pitchFamily="34" charset="0"/>
              </a:rPr>
              <a:t>Binary word count</a:t>
            </a:r>
          </a:p>
          <a:p>
            <a:pPr marL="101600" indent="0">
              <a:buNone/>
            </a:pP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8E7C853-0311-7147-AD61-4FC55AD6C8AF}"/>
              </a:ext>
            </a:extLst>
          </p:cNvPr>
          <p:cNvPicPr>
            <a:picLocks noChangeAspect="1"/>
          </p:cNvPicPr>
          <p:nvPr/>
        </p:nvPicPr>
        <p:blipFill>
          <a:blip r:embed="rId3"/>
          <a:stretch>
            <a:fillRect/>
          </a:stretch>
        </p:blipFill>
        <p:spPr>
          <a:xfrm>
            <a:off x="3379110" y="1196423"/>
            <a:ext cx="4572000" cy="1219872"/>
          </a:xfrm>
          <a:prstGeom prst="rect">
            <a:avLst/>
          </a:prstGeom>
          <a:noFill/>
          <a:ln w="19050">
            <a:noFill/>
          </a:ln>
        </p:spPr>
      </p:pic>
      <p:pic>
        <p:nvPicPr>
          <p:cNvPr id="9" name="Picture 8">
            <a:extLst>
              <a:ext uri="{FF2B5EF4-FFF2-40B4-BE49-F238E27FC236}">
                <a16:creationId xmlns:a16="http://schemas.microsoft.com/office/drawing/2014/main" id="{A27E7AAC-2960-404A-8950-9F49C5144FBB}"/>
              </a:ext>
            </a:extLst>
          </p:cNvPr>
          <p:cNvPicPr>
            <a:picLocks noChangeAspect="1"/>
          </p:cNvPicPr>
          <p:nvPr/>
        </p:nvPicPr>
        <p:blipFill>
          <a:blip r:embed="rId4">
            <a:alphaModFix amt="41000"/>
          </a:blip>
          <a:stretch>
            <a:fillRect/>
          </a:stretch>
        </p:blipFill>
        <p:spPr>
          <a:xfrm>
            <a:off x="1328758" y="1107056"/>
            <a:ext cx="874144" cy="874144"/>
          </a:xfrm>
          <a:prstGeom prst="rect">
            <a:avLst/>
          </a:prstGeom>
        </p:spPr>
      </p:pic>
      <p:sp>
        <p:nvSpPr>
          <p:cNvPr id="4" name="Rectangle 3">
            <a:extLst>
              <a:ext uri="{FF2B5EF4-FFF2-40B4-BE49-F238E27FC236}">
                <a16:creationId xmlns:a16="http://schemas.microsoft.com/office/drawing/2014/main" id="{F55B9EED-5AEE-3B42-B9A6-97B305639346}"/>
              </a:ext>
            </a:extLst>
          </p:cNvPr>
          <p:cNvSpPr/>
          <p:nvPr/>
        </p:nvSpPr>
        <p:spPr>
          <a:xfrm>
            <a:off x="3379110" y="1474382"/>
            <a:ext cx="4572000" cy="941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BBE627B-766D-124F-8AE2-82A100413BFC}"/>
              </a:ext>
            </a:extLst>
          </p:cNvPr>
          <p:cNvPicPr>
            <a:picLocks noChangeAspect="1"/>
          </p:cNvPicPr>
          <p:nvPr/>
        </p:nvPicPr>
        <p:blipFill rotWithShape="1">
          <a:blip r:embed="rId3"/>
          <a:srcRect t="30232" r="24408" b="4842"/>
          <a:stretch/>
        </p:blipFill>
        <p:spPr>
          <a:xfrm>
            <a:off x="3683482" y="1549339"/>
            <a:ext cx="3963255" cy="792000"/>
          </a:xfrm>
          <a:prstGeom prst="rect">
            <a:avLst/>
          </a:prstGeom>
          <a:solidFill>
            <a:schemeClr val="tx1"/>
          </a:solidFill>
          <a:ln w="19050">
            <a:noFill/>
          </a:ln>
        </p:spPr>
      </p:pic>
      <p:sp>
        <p:nvSpPr>
          <p:cNvPr id="7" name="TextBox 6">
            <a:extLst>
              <a:ext uri="{FF2B5EF4-FFF2-40B4-BE49-F238E27FC236}">
                <a16:creationId xmlns:a16="http://schemas.microsoft.com/office/drawing/2014/main" id="{8284AE9A-9F5E-6D42-A536-724F133C890E}"/>
              </a:ext>
            </a:extLst>
          </p:cNvPr>
          <p:cNvSpPr txBox="1"/>
          <p:nvPr/>
        </p:nvSpPr>
        <p:spPr>
          <a:xfrm>
            <a:off x="2869937" y="2619255"/>
            <a:ext cx="6273800" cy="1138773"/>
          </a:xfrm>
          <a:prstGeom prst="rect">
            <a:avLst/>
          </a:prstGeom>
          <a:noFill/>
        </p:spPr>
        <p:txBody>
          <a:bodyPr wrap="square" rtlCol="0">
            <a:spAutoFit/>
          </a:bodyPr>
          <a:lstStyle/>
          <a:p>
            <a:pPr algn="ctr"/>
            <a:r>
              <a:rPr lang="en-US" sz="2000" dirty="0">
                <a:solidFill>
                  <a:schemeClr val="bg2">
                    <a:lumMod val="75000"/>
                  </a:schemeClr>
                </a:solidFill>
                <a:latin typeface="Calibri" panose="020F0502020204030204" pitchFamily="34" charset="0"/>
                <a:cs typeface="Calibri" panose="020F0502020204030204" pitchFamily="34" charset="0"/>
              </a:rPr>
              <a:t>[‘new’, ‘</a:t>
            </a:r>
            <a:r>
              <a:rPr lang="en-US" sz="2000" dirty="0" err="1">
                <a:solidFill>
                  <a:schemeClr val="bg2">
                    <a:lumMod val="75000"/>
                  </a:schemeClr>
                </a:solidFill>
                <a:latin typeface="Calibri" panose="020F0502020204030204" pitchFamily="34" charset="0"/>
                <a:cs typeface="Calibri" panose="020F0502020204030204" pitchFamily="34" charset="0"/>
              </a:rPr>
              <a:t>york</a:t>
            </a:r>
            <a:r>
              <a:rPr lang="en-US" sz="2000" dirty="0">
                <a:solidFill>
                  <a:schemeClr val="bg2">
                    <a:lumMod val="75000"/>
                  </a:schemeClr>
                </a:solidFill>
                <a:latin typeface="Calibri" panose="020F0502020204030204" pitchFamily="34" charset="0"/>
                <a:cs typeface="Calibri" panose="020F0502020204030204" pitchFamily="34" charset="0"/>
              </a:rPr>
              <a:t>’, ‘businessman’, ‘lead’, ‘close’, ‘rival’, ‘</a:t>
            </a:r>
            <a:r>
              <a:rPr lang="en-US" sz="2000" dirty="0" err="1">
                <a:solidFill>
                  <a:schemeClr val="bg2">
                    <a:lumMod val="75000"/>
                  </a:schemeClr>
                </a:solidFill>
                <a:latin typeface="Calibri" panose="020F0502020204030204" pitchFamily="34" charset="0"/>
                <a:cs typeface="Calibri" panose="020F0502020204030204" pitchFamily="34" charset="0"/>
              </a:rPr>
              <a:t>ohio</a:t>
            </a:r>
            <a:r>
              <a:rPr lang="en-US" sz="2000" dirty="0">
                <a:solidFill>
                  <a:schemeClr val="bg2">
                    <a:lumMod val="75000"/>
                  </a:schemeClr>
                </a:solidFill>
                <a:latin typeface="Calibri" panose="020F0502020204030204" pitchFamily="34" charset="0"/>
                <a:cs typeface="Calibri" panose="020F0502020204030204" pitchFamily="34" charset="0"/>
              </a:rPr>
              <a:t>’, ‘john’, ‘</a:t>
            </a:r>
            <a:r>
              <a:rPr lang="en-US" sz="2000" dirty="0" err="1">
                <a:solidFill>
                  <a:schemeClr val="bg2">
                    <a:lumMod val="75000"/>
                  </a:schemeClr>
                </a:solidFill>
                <a:latin typeface="Calibri" panose="020F0502020204030204" pitchFamily="34" charset="0"/>
                <a:cs typeface="Calibri" panose="020F0502020204030204" pitchFamily="34" charset="0"/>
              </a:rPr>
              <a:t>kasich</a:t>
            </a:r>
            <a:r>
              <a:rPr lang="en-US" sz="2000" dirty="0">
                <a:solidFill>
                  <a:schemeClr val="bg2">
                    <a:lumMod val="75000"/>
                  </a:schemeClr>
                </a:solidFill>
                <a:latin typeface="Calibri" panose="020F0502020204030204" pitchFamily="34" charset="0"/>
                <a:cs typeface="Calibri" panose="020F0502020204030204" pitchFamily="34" charset="0"/>
              </a:rPr>
              <a:t>’, ‘percentage’, ‘point’, ‘republican’…]</a:t>
            </a:r>
          </a:p>
          <a:p>
            <a:endParaRPr lang="en-US" dirty="0">
              <a:solidFill>
                <a:schemeClr val="bg2">
                  <a:lumMod val="75000"/>
                </a:schemeClr>
              </a:solidFill>
              <a:latin typeface="Calibri" panose="020F0502020204030204" pitchFamily="34" charset="0"/>
              <a:cs typeface="Calibri" panose="020F0502020204030204" pitchFamily="34" charset="0"/>
            </a:endParaRPr>
          </a:p>
          <a:p>
            <a:endParaRPr lang="en-US" dirty="0">
              <a:solidFill>
                <a:schemeClr val="bg2">
                  <a:lumMod val="75000"/>
                </a:schemeClr>
              </a:solidFill>
            </a:endParaRPr>
          </a:p>
        </p:txBody>
      </p:sp>
      <p:sp>
        <p:nvSpPr>
          <p:cNvPr id="8" name="Rectangle 7">
            <a:extLst>
              <a:ext uri="{FF2B5EF4-FFF2-40B4-BE49-F238E27FC236}">
                <a16:creationId xmlns:a16="http://schemas.microsoft.com/office/drawing/2014/main" id="{E6CBFFC0-FFA9-0245-9F97-1F7849D26DB8}"/>
              </a:ext>
            </a:extLst>
          </p:cNvPr>
          <p:cNvSpPr/>
          <p:nvPr/>
        </p:nvSpPr>
        <p:spPr>
          <a:xfrm>
            <a:off x="3379110" y="1196423"/>
            <a:ext cx="4572000" cy="1219872"/>
          </a:xfrm>
          <a:prstGeom prst="rect">
            <a:avLst/>
          </a:prstGeom>
          <a:solidFill>
            <a:schemeClr val="bg2">
              <a:lumMod val="5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656842-BA2C-B34A-86E7-6B9837D38299}"/>
              </a:ext>
            </a:extLst>
          </p:cNvPr>
          <p:cNvSpPr/>
          <p:nvPr/>
        </p:nvSpPr>
        <p:spPr>
          <a:xfrm>
            <a:off x="3376710" y="3559340"/>
            <a:ext cx="4382990" cy="400110"/>
          </a:xfrm>
          <a:prstGeom prst="rect">
            <a:avLst/>
          </a:prstGeom>
        </p:spPr>
        <p:txBody>
          <a:bodyPr wrap="square">
            <a:spAutoFit/>
          </a:bodyPr>
          <a:lstStyle/>
          <a:p>
            <a:pPr algn="ctr"/>
            <a:r>
              <a:rPr lang="en-US" sz="2000" dirty="0">
                <a:solidFill>
                  <a:srgbClr val="FEFFFE"/>
                </a:solidFill>
                <a:latin typeface="Calibri" panose="020F0502020204030204" pitchFamily="34" charset="0"/>
                <a:cs typeface="Calibri" panose="020F0502020204030204" pitchFamily="34" charset="0"/>
              </a:rPr>
              <a:t>[ 0, 1, 1, 0, 1, 0, 0, 0, 1 … ]</a:t>
            </a:r>
          </a:p>
        </p:txBody>
      </p:sp>
    </p:spTree>
    <p:extLst>
      <p:ext uri="{BB962C8B-B14F-4D97-AF65-F5344CB8AC3E}">
        <p14:creationId xmlns:p14="http://schemas.microsoft.com/office/powerpoint/2010/main" val="1394779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7E98-25C4-2A44-8871-075451C8ADF4}"/>
              </a:ext>
            </a:extLst>
          </p:cNvPr>
          <p:cNvSpPr>
            <a:spLocks noGrp="1"/>
          </p:cNvSpPr>
          <p:nvPr>
            <p:ph type="title"/>
          </p:nvPr>
        </p:nvSpPr>
        <p:spPr/>
        <p:txBody>
          <a:bodyPr/>
          <a:lstStyle/>
          <a:p>
            <a:r>
              <a:rPr lang="en-US" sz="4400" b="0" dirty="0">
                <a:latin typeface="Calibri" panose="020F0502020204030204" pitchFamily="34" charset="0"/>
                <a:cs typeface="Calibri" panose="020F0502020204030204" pitchFamily="34" charset="0"/>
              </a:rPr>
              <a:t>Building the detector</a:t>
            </a:r>
          </a:p>
        </p:txBody>
      </p:sp>
      <p:sp>
        <p:nvSpPr>
          <p:cNvPr id="3" name="Text Placeholder 2">
            <a:extLst>
              <a:ext uri="{FF2B5EF4-FFF2-40B4-BE49-F238E27FC236}">
                <a16:creationId xmlns:a16="http://schemas.microsoft.com/office/drawing/2014/main" id="{2DD60439-EC8B-1B44-A131-32112CA948B3}"/>
              </a:ext>
            </a:extLst>
          </p:cNvPr>
          <p:cNvSpPr>
            <a:spLocks noGrp="1"/>
          </p:cNvSpPr>
          <p:nvPr>
            <p:ph type="body" idx="1"/>
          </p:nvPr>
        </p:nvSpPr>
        <p:spPr/>
        <p:txBody>
          <a:bodyPr/>
          <a:lstStyle/>
          <a:p>
            <a:pPr>
              <a:buFont typeface="Wingdings" pitchFamily="2" charset="2"/>
              <a:buChar char="§"/>
            </a:pPr>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solidFill>
                  <a:schemeClr val="tx2">
                    <a:lumMod val="50000"/>
                  </a:schemeClr>
                </a:solidFill>
                <a:latin typeface="Calibri" panose="020F0502020204030204" pitchFamily="34" charset="0"/>
                <a:cs typeface="Calibri" panose="020F0502020204030204" pitchFamily="34" charset="0"/>
              </a:rPr>
              <a:t>6K+ articles </a:t>
            </a:r>
          </a:p>
          <a:p>
            <a:pPr marL="101600" indent="0">
              <a:buNone/>
            </a:pPr>
            <a:r>
              <a:rPr lang="en-US" dirty="0">
                <a:solidFill>
                  <a:schemeClr val="tx2">
                    <a:lumMod val="50000"/>
                  </a:schemeClr>
                </a:solidFill>
                <a:latin typeface="Calibri" panose="020F0502020204030204" pitchFamily="34" charset="0"/>
                <a:cs typeface="Calibri" panose="020F0502020204030204" pitchFamily="34" charset="0"/>
              </a:rPr>
              <a:t>     (50-50 fake-real)</a:t>
            </a:r>
          </a:p>
          <a:p>
            <a:pPr>
              <a:buFont typeface="Arial" panose="020B0604020202020204" pitchFamily="34" charset="0"/>
              <a:buChar char="•"/>
            </a:pPr>
            <a:r>
              <a:rPr lang="en-US" dirty="0">
                <a:solidFill>
                  <a:schemeClr val="tx2">
                    <a:lumMod val="50000"/>
                  </a:schemeClr>
                </a:solidFill>
                <a:latin typeface="Calibri" panose="020F0502020204030204" pitchFamily="34" charset="0"/>
                <a:cs typeface="Calibri" panose="020F0502020204030204" pitchFamily="34" charset="0"/>
              </a:rPr>
              <a:t>Tokenize</a:t>
            </a:r>
          </a:p>
          <a:p>
            <a:pPr>
              <a:buFont typeface="Arial" panose="020B0604020202020204" pitchFamily="34" charset="0"/>
              <a:buChar char="•"/>
            </a:pPr>
            <a:r>
              <a:rPr lang="en-US" dirty="0">
                <a:solidFill>
                  <a:schemeClr val="tx2">
                    <a:lumMod val="50000"/>
                  </a:schemeClr>
                </a:solidFill>
                <a:latin typeface="Calibri" panose="020F0502020204030204" pitchFamily="34" charset="0"/>
                <a:cs typeface="Calibri" panose="020F0502020204030204" pitchFamily="34" charset="0"/>
              </a:rPr>
              <a:t>Binary word count</a:t>
            </a:r>
          </a:p>
          <a:p>
            <a:pPr>
              <a:buFont typeface="Arial" panose="020B0604020202020204" pitchFamily="34" charset="0"/>
              <a:buChar char="•"/>
            </a:pPr>
            <a:r>
              <a:rPr lang="en-US" dirty="0">
                <a:solidFill>
                  <a:srgbClr val="FEFFFE"/>
                </a:solidFill>
                <a:latin typeface="Calibri" panose="020F0502020204030204" pitchFamily="34" charset="0"/>
                <a:cs typeface="Calibri" panose="020F0502020204030204" pitchFamily="34" charset="0"/>
              </a:rPr>
              <a:t>Model</a:t>
            </a:r>
          </a:p>
          <a:p>
            <a:pPr marL="101600" indent="0">
              <a:buNone/>
            </a:pP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27E7AAC-2960-404A-8950-9F49C5144FBB}"/>
              </a:ext>
            </a:extLst>
          </p:cNvPr>
          <p:cNvPicPr>
            <a:picLocks noChangeAspect="1"/>
          </p:cNvPicPr>
          <p:nvPr/>
        </p:nvPicPr>
        <p:blipFill>
          <a:blip r:embed="rId3">
            <a:alphaModFix amt="19000"/>
          </a:blip>
          <a:stretch>
            <a:fillRect/>
          </a:stretch>
        </p:blipFill>
        <p:spPr>
          <a:xfrm>
            <a:off x="1328758" y="1107056"/>
            <a:ext cx="874144" cy="87414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CC39CC0-E780-7E49-9407-D5B910CA02C0}"/>
              </a:ext>
            </a:extLst>
          </p:cNvPr>
          <p:cNvPicPr>
            <a:picLocks noChangeAspect="1"/>
          </p:cNvPicPr>
          <p:nvPr/>
        </p:nvPicPr>
        <p:blipFill>
          <a:blip r:embed="rId4"/>
          <a:stretch>
            <a:fillRect/>
          </a:stretch>
        </p:blipFill>
        <p:spPr>
          <a:xfrm>
            <a:off x="2301700" y="1036206"/>
            <a:ext cx="6842300" cy="3473675"/>
          </a:xfrm>
          <a:prstGeom prst="rect">
            <a:avLst/>
          </a:prstGeom>
        </p:spPr>
      </p:pic>
      <p:sp>
        <p:nvSpPr>
          <p:cNvPr id="7" name="Rectangle 6">
            <a:extLst>
              <a:ext uri="{FF2B5EF4-FFF2-40B4-BE49-F238E27FC236}">
                <a16:creationId xmlns:a16="http://schemas.microsoft.com/office/drawing/2014/main" id="{3B173681-72C2-3A4E-A49C-789FF0C5EB00}"/>
              </a:ext>
            </a:extLst>
          </p:cNvPr>
          <p:cNvSpPr/>
          <p:nvPr/>
        </p:nvSpPr>
        <p:spPr>
          <a:xfrm>
            <a:off x="4496050" y="1107056"/>
            <a:ext cx="4407318" cy="581316"/>
          </a:xfrm>
          <a:prstGeom prst="rect">
            <a:avLst/>
          </a:prstGeom>
          <a:solidFill>
            <a:srgbClr val="BB3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2F0D017-82D6-0041-8850-104F79BFF705}"/>
              </a:ext>
            </a:extLst>
          </p:cNvPr>
          <p:cNvSpPr txBox="1"/>
          <p:nvPr/>
        </p:nvSpPr>
        <p:spPr>
          <a:xfrm>
            <a:off x="5940700" y="1209140"/>
            <a:ext cx="1648208" cy="523220"/>
          </a:xfrm>
          <a:prstGeom prst="rect">
            <a:avLst/>
          </a:prstGeom>
          <a:noFill/>
        </p:spPr>
        <p:txBody>
          <a:bodyPr wrap="none" rtlCol="0">
            <a:spAutoFit/>
          </a:bodyPr>
          <a:lstStyle/>
          <a:p>
            <a:pPr algn="ctr"/>
            <a:r>
              <a:rPr lang="en-US" b="1" dirty="0"/>
              <a:t>88.53% Accuracy</a:t>
            </a:r>
          </a:p>
          <a:p>
            <a:endParaRPr lang="en-US" dirty="0"/>
          </a:p>
        </p:txBody>
      </p:sp>
      <p:sp>
        <p:nvSpPr>
          <p:cNvPr id="10" name="TextBox 9">
            <a:extLst>
              <a:ext uri="{FF2B5EF4-FFF2-40B4-BE49-F238E27FC236}">
                <a16:creationId xmlns:a16="http://schemas.microsoft.com/office/drawing/2014/main" id="{7AE94472-B682-504C-B0BD-62F298A92912}"/>
              </a:ext>
            </a:extLst>
          </p:cNvPr>
          <p:cNvSpPr txBox="1"/>
          <p:nvPr/>
        </p:nvSpPr>
        <p:spPr>
          <a:xfrm>
            <a:off x="4394353" y="4272954"/>
            <a:ext cx="4082466" cy="307777"/>
          </a:xfrm>
          <a:prstGeom prst="rect">
            <a:avLst/>
          </a:prstGeom>
          <a:noFill/>
        </p:spPr>
        <p:txBody>
          <a:bodyPr wrap="square" rtlCol="0">
            <a:spAutoFit/>
          </a:bodyPr>
          <a:lstStyle/>
          <a:p>
            <a:r>
              <a:rPr lang="en-US" dirty="0">
                <a:solidFill>
                  <a:srgbClr val="FEFFFE"/>
                </a:solidFill>
                <a:latin typeface="Calibri" panose="020F0502020204030204" pitchFamily="34" charset="0"/>
                <a:cs typeface="Calibri" panose="020F0502020204030204" pitchFamily="34" charset="0"/>
              </a:rPr>
              <a:t> </a:t>
            </a:r>
          </a:p>
        </p:txBody>
      </p:sp>
      <p:sp>
        <p:nvSpPr>
          <p:cNvPr id="11" name="Rectangle 10">
            <a:extLst>
              <a:ext uri="{FF2B5EF4-FFF2-40B4-BE49-F238E27FC236}">
                <a16:creationId xmlns:a16="http://schemas.microsoft.com/office/drawing/2014/main" id="{00E92859-C7ED-864A-9EDB-701479A56F32}"/>
              </a:ext>
            </a:extLst>
          </p:cNvPr>
          <p:cNvSpPr/>
          <p:nvPr/>
        </p:nvSpPr>
        <p:spPr>
          <a:xfrm>
            <a:off x="4298100" y="4228966"/>
            <a:ext cx="4460240" cy="236927"/>
          </a:xfrm>
          <a:prstGeom prst="rect">
            <a:avLst/>
          </a:prstGeom>
          <a:solidFill>
            <a:srgbClr val="272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D4AD693-75C2-CC46-94FE-A0611D1B6260}"/>
              </a:ext>
            </a:extLst>
          </p:cNvPr>
          <p:cNvSpPr txBox="1"/>
          <p:nvPr/>
        </p:nvSpPr>
        <p:spPr>
          <a:xfrm>
            <a:off x="4394353" y="4232882"/>
            <a:ext cx="5237328" cy="276999"/>
          </a:xfrm>
          <a:prstGeom prst="rect">
            <a:avLst/>
          </a:prstGeom>
          <a:noFill/>
        </p:spPr>
        <p:txBody>
          <a:bodyPr wrap="square" rtlCol="0">
            <a:spAutoFit/>
          </a:bodyPr>
          <a:lstStyle/>
          <a:p>
            <a:pPr algn="just"/>
            <a:r>
              <a:rPr lang="en-US" sz="1200" dirty="0">
                <a:solidFill>
                  <a:srgbClr val="FEFFFE"/>
                </a:solidFill>
              </a:rPr>
              <a:t>0        10        20        30        40        50        60        70       80       90    </a:t>
            </a:r>
          </a:p>
        </p:txBody>
      </p:sp>
    </p:spTree>
    <p:extLst>
      <p:ext uri="{BB962C8B-B14F-4D97-AF65-F5344CB8AC3E}">
        <p14:creationId xmlns:p14="http://schemas.microsoft.com/office/powerpoint/2010/main" val="80310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EFE7E0-EB0C-9947-99EE-79E1A97D8789}"/>
              </a:ext>
            </a:extLst>
          </p:cNvPr>
          <p:cNvSpPr>
            <a:spLocks noGrp="1"/>
          </p:cNvSpPr>
          <p:nvPr>
            <p:ph type="body" idx="1"/>
          </p:nvPr>
        </p:nvSpPr>
        <p:spPr/>
        <p:txBody>
          <a:bodyPr/>
          <a:lstStyle/>
          <a:p>
            <a:pPr marL="38100" indent="0">
              <a:buNone/>
            </a:pPr>
            <a:r>
              <a:rPr lang="en-US" dirty="0">
                <a:solidFill>
                  <a:srgbClr val="FEFFFE"/>
                </a:solidFill>
              </a:rPr>
              <a:t>It’s not enough to know if a model works, we need to know how it works</a:t>
            </a:r>
          </a:p>
          <a:p>
            <a:pPr marL="38100" indent="0">
              <a:buNone/>
            </a:pPr>
            <a:endParaRPr lang="en-US" dirty="0"/>
          </a:p>
          <a:p>
            <a:pPr>
              <a:buFontTx/>
              <a:buChar char="-"/>
            </a:pPr>
            <a:r>
              <a:rPr lang="en-US" dirty="0" err="1">
                <a:latin typeface="Calibri" panose="020F0502020204030204" pitchFamily="34" charset="0"/>
                <a:cs typeface="Calibri" panose="020F0502020204030204" pitchFamily="34" charset="0"/>
              </a:rPr>
              <a:t>Sundar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Pichai</a:t>
            </a:r>
            <a:r>
              <a:rPr lang="en-US"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CEO, Google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649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2208-6A87-0844-BEE0-3C5EDC7B28C6}"/>
              </a:ext>
            </a:extLst>
          </p:cNvPr>
          <p:cNvSpPr>
            <a:spLocks noGrp="1"/>
          </p:cNvSpPr>
          <p:nvPr>
            <p:ph type="title"/>
          </p:nvPr>
        </p:nvSpPr>
        <p:spPr/>
        <p:txBody>
          <a:bodyPr/>
          <a:lstStyle/>
          <a:p>
            <a:r>
              <a:rPr lang="en-US" sz="4000" b="0">
                <a:latin typeface="Calibri" panose="020F0502020204030204" pitchFamily="34" charset="0"/>
                <a:cs typeface="Calibri" panose="020F0502020204030204" pitchFamily="34" charset="0"/>
              </a:rPr>
              <a:t>What did they talk about?</a:t>
            </a:r>
          </a:p>
        </p:txBody>
      </p:sp>
      <p:sp>
        <p:nvSpPr>
          <p:cNvPr id="6" name="Text Placeholder 5">
            <a:extLst>
              <a:ext uri="{FF2B5EF4-FFF2-40B4-BE49-F238E27FC236}">
                <a16:creationId xmlns:a16="http://schemas.microsoft.com/office/drawing/2014/main" id="{B1670DEC-A097-8D44-B14C-619A45EB6595}"/>
              </a:ext>
            </a:extLst>
          </p:cNvPr>
          <p:cNvSpPr>
            <a:spLocks noGrp="1"/>
          </p:cNvSpPr>
          <p:nvPr>
            <p:ph type="body" idx="1"/>
          </p:nvPr>
        </p:nvSpPr>
        <p:spPr/>
        <p:txBody>
          <a:bodyPr/>
          <a:lstStyle/>
          <a:p>
            <a:pPr marL="76200" indent="0">
              <a:buNone/>
            </a:pPr>
            <a:r>
              <a:rPr lang="en-US" sz="2400">
                <a:latin typeface="Calibri" panose="020F0502020204030204" pitchFamily="34" charset="0"/>
                <a:cs typeface="Calibri" panose="020F0502020204030204" pitchFamily="34" charset="0"/>
              </a:rPr>
              <a:t>Real news</a:t>
            </a:r>
          </a:p>
          <a:p>
            <a:pPr>
              <a:buFont typeface="Arial" panose="020B0604020202020204" pitchFamily="34" charset="0"/>
              <a:buChar char="•"/>
            </a:pPr>
            <a:r>
              <a:rPr lang="en-US" sz="2400">
                <a:latin typeface="Calibri" panose="020F0502020204030204" pitchFamily="34" charset="0"/>
                <a:cs typeface="Calibri" panose="020F0502020204030204" pitchFamily="34" charset="0"/>
              </a:rPr>
              <a:t>Frontrunners</a:t>
            </a:r>
          </a:p>
          <a:p>
            <a:pPr>
              <a:buFont typeface="Arial" panose="020B0604020202020204" pitchFamily="34" charset="0"/>
              <a:buChar char="•"/>
            </a:pPr>
            <a:r>
              <a:rPr lang="en-US" sz="2400">
                <a:latin typeface="Calibri" panose="020F0502020204030204" pitchFamily="34" charset="0"/>
                <a:cs typeface="Calibri" panose="020F0502020204030204" pitchFamily="34" charset="0"/>
              </a:rPr>
              <a:t>Democrats</a:t>
            </a:r>
          </a:p>
          <a:p>
            <a:pPr>
              <a:buFont typeface="Arial" panose="020B0604020202020204" pitchFamily="34" charset="0"/>
              <a:buChar char="•"/>
            </a:pPr>
            <a:r>
              <a:rPr lang="en-US" sz="2400">
                <a:latin typeface="Calibri" panose="020F0502020204030204" pitchFamily="34" charset="0"/>
                <a:cs typeface="Calibri" panose="020F0502020204030204" pitchFamily="34" charset="0"/>
              </a:rPr>
              <a:t>Republicans</a:t>
            </a:r>
          </a:p>
        </p:txBody>
      </p:sp>
      <p:sp>
        <p:nvSpPr>
          <p:cNvPr id="3" name="Text Placeholder 2">
            <a:extLst>
              <a:ext uri="{FF2B5EF4-FFF2-40B4-BE49-F238E27FC236}">
                <a16:creationId xmlns:a16="http://schemas.microsoft.com/office/drawing/2014/main" id="{1FC03101-EA3C-374C-8FB6-3EABE591958A}"/>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937805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2208-6A87-0844-BEE0-3C5EDC7B28C6}"/>
              </a:ext>
            </a:extLst>
          </p:cNvPr>
          <p:cNvSpPr>
            <a:spLocks noGrp="1"/>
          </p:cNvSpPr>
          <p:nvPr>
            <p:ph type="title"/>
          </p:nvPr>
        </p:nvSpPr>
        <p:spPr/>
        <p:txBody>
          <a:bodyPr/>
          <a:lstStyle/>
          <a:p>
            <a:r>
              <a:rPr lang="en-US" sz="4000" b="0">
                <a:latin typeface="Calibri" panose="020F0502020204030204" pitchFamily="34" charset="0"/>
                <a:cs typeface="Calibri" panose="020F0502020204030204" pitchFamily="34" charset="0"/>
              </a:rPr>
              <a:t>What did they talk about?</a:t>
            </a:r>
          </a:p>
        </p:txBody>
      </p:sp>
      <p:sp>
        <p:nvSpPr>
          <p:cNvPr id="6" name="Text Placeholder 5">
            <a:extLst>
              <a:ext uri="{FF2B5EF4-FFF2-40B4-BE49-F238E27FC236}">
                <a16:creationId xmlns:a16="http://schemas.microsoft.com/office/drawing/2014/main" id="{B1670DEC-A097-8D44-B14C-619A45EB6595}"/>
              </a:ext>
            </a:extLst>
          </p:cNvPr>
          <p:cNvSpPr>
            <a:spLocks noGrp="1"/>
          </p:cNvSpPr>
          <p:nvPr>
            <p:ph type="body" idx="1"/>
          </p:nvPr>
        </p:nvSpPr>
        <p:spPr/>
        <p:txBody>
          <a:bodyPr/>
          <a:lstStyle/>
          <a:p>
            <a:pPr marL="76200" indent="0">
              <a:buNone/>
            </a:pPr>
            <a:r>
              <a:rPr lang="en-US" sz="2400">
                <a:latin typeface="Calibri" panose="020F0502020204030204" pitchFamily="34" charset="0"/>
                <a:cs typeface="Calibri" panose="020F0502020204030204" pitchFamily="34" charset="0"/>
              </a:rPr>
              <a:t>Real news</a:t>
            </a:r>
          </a:p>
          <a:p>
            <a:pPr>
              <a:buFont typeface="Arial" panose="020B0604020202020204" pitchFamily="34" charset="0"/>
              <a:buChar char="•"/>
            </a:pPr>
            <a:r>
              <a:rPr lang="en-US" sz="2400">
                <a:latin typeface="Calibri" panose="020F0502020204030204" pitchFamily="34" charset="0"/>
                <a:cs typeface="Calibri" panose="020F0502020204030204" pitchFamily="34" charset="0"/>
              </a:rPr>
              <a:t>Frontrunners</a:t>
            </a:r>
          </a:p>
          <a:p>
            <a:pPr>
              <a:buFont typeface="Arial" panose="020B0604020202020204" pitchFamily="34" charset="0"/>
              <a:buChar char="•"/>
            </a:pPr>
            <a:r>
              <a:rPr lang="en-US" sz="2400">
                <a:latin typeface="Calibri" panose="020F0502020204030204" pitchFamily="34" charset="0"/>
                <a:cs typeface="Calibri" panose="020F0502020204030204" pitchFamily="34" charset="0"/>
              </a:rPr>
              <a:t>Democrats</a:t>
            </a:r>
          </a:p>
          <a:p>
            <a:pPr>
              <a:buFont typeface="Arial" panose="020B0604020202020204" pitchFamily="34" charset="0"/>
              <a:buChar char="•"/>
            </a:pPr>
            <a:r>
              <a:rPr lang="en-US" sz="2400">
                <a:latin typeface="Calibri" panose="020F0502020204030204" pitchFamily="34" charset="0"/>
                <a:cs typeface="Calibri" panose="020F0502020204030204" pitchFamily="34" charset="0"/>
              </a:rPr>
              <a:t>Republicans</a:t>
            </a:r>
          </a:p>
        </p:txBody>
      </p:sp>
      <p:sp>
        <p:nvSpPr>
          <p:cNvPr id="3" name="Text Placeholder 2">
            <a:extLst>
              <a:ext uri="{FF2B5EF4-FFF2-40B4-BE49-F238E27FC236}">
                <a16:creationId xmlns:a16="http://schemas.microsoft.com/office/drawing/2014/main" id="{1FC03101-EA3C-374C-8FB6-3EABE591958A}"/>
              </a:ext>
            </a:extLst>
          </p:cNvPr>
          <p:cNvSpPr>
            <a:spLocks noGrp="1"/>
          </p:cNvSpPr>
          <p:nvPr>
            <p:ph type="body" idx="2"/>
          </p:nvPr>
        </p:nvSpPr>
        <p:spPr/>
        <p:txBody>
          <a:bodyPr/>
          <a:lstStyle/>
          <a:p>
            <a:pPr marL="101600" indent="0">
              <a:buNone/>
            </a:pPr>
            <a:r>
              <a:rPr lang="en-US" sz="2400">
                <a:latin typeface="Calibri" panose="020F0502020204030204" pitchFamily="34" charset="0"/>
                <a:cs typeface="Calibri" panose="020F0502020204030204" pitchFamily="34" charset="0"/>
              </a:rPr>
              <a:t>Fake news</a:t>
            </a:r>
          </a:p>
          <a:p>
            <a:pPr>
              <a:buFont typeface="Arial" panose="020B0604020202020204" pitchFamily="34" charset="0"/>
              <a:buChar char="•"/>
            </a:pPr>
            <a:r>
              <a:rPr lang="en-US" sz="2400">
                <a:latin typeface="Calibri" panose="020F0502020204030204" pitchFamily="34" charset="0"/>
                <a:cs typeface="Calibri" panose="020F0502020204030204" pitchFamily="34" charset="0"/>
              </a:rPr>
              <a:t>Email</a:t>
            </a:r>
          </a:p>
          <a:p>
            <a:pPr>
              <a:buFont typeface="Arial" panose="020B0604020202020204" pitchFamily="34" charset="0"/>
              <a:buChar char="•"/>
            </a:pPr>
            <a:r>
              <a:rPr lang="en-US" sz="2400">
                <a:latin typeface="Calibri" panose="020F0502020204030204" pitchFamily="34" charset="0"/>
                <a:cs typeface="Calibri" panose="020F0502020204030204" pitchFamily="34" charset="0"/>
              </a:rPr>
              <a:t>John Podesta</a:t>
            </a:r>
          </a:p>
          <a:p>
            <a:pPr>
              <a:buFont typeface="Arial" panose="020B0604020202020204" pitchFamily="34" charset="0"/>
              <a:buChar char="•"/>
            </a:pPr>
            <a:r>
              <a:rPr lang="en-US" sz="2400" err="1">
                <a:latin typeface="Calibri" panose="020F0502020204030204" pitchFamily="34" charset="0"/>
                <a:cs typeface="Calibri" panose="020F0502020204030204" pitchFamily="34" charset="0"/>
              </a:rPr>
              <a:t>Infowars</a:t>
            </a:r>
            <a:endParaRPr lang="en-US" sz="2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2964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2208-6A87-0844-BEE0-3C5EDC7B28C6}"/>
              </a:ext>
            </a:extLst>
          </p:cNvPr>
          <p:cNvSpPr>
            <a:spLocks noGrp="1"/>
          </p:cNvSpPr>
          <p:nvPr>
            <p:ph type="title"/>
          </p:nvPr>
        </p:nvSpPr>
        <p:spPr/>
        <p:txBody>
          <a:bodyPr/>
          <a:lstStyle/>
          <a:p>
            <a:r>
              <a:rPr lang="en-US" sz="4000" b="0">
                <a:latin typeface="Calibri" panose="020F0502020204030204" pitchFamily="34" charset="0"/>
                <a:cs typeface="Calibri" panose="020F0502020204030204" pitchFamily="34" charset="0"/>
              </a:rPr>
              <a:t>Distinction in name choice</a:t>
            </a:r>
          </a:p>
        </p:txBody>
      </p:sp>
      <p:sp>
        <p:nvSpPr>
          <p:cNvPr id="11" name="TextBox 10">
            <a:extLst>
              <a:ext uri="{FF2B5EF4-FFF2-40B4-BE49-F238E27FC236}">
                <a16:creationId xmlns:a16="http://schemas.microsoft.com/office/drawing/2014/main" id="{4A0AAF01-953C-5149-8812-F023B968FB0F}"/>
              </a:ext>
            </a:extLst>
          </p:cNvPr>
          <p:cNvSpPr txBox="1"/>
          <p:nvPr/>
        </p:nvSpPr>
        <p:spPr>
          <a:xfrm>
            <a:off x="1036330" y="940177"/>
            <a:ext cx="1962901" cy="400110"/>
          </a:xfrm>
          <a:prstGeom prst="rect">
            <a:avLst/>
          </a:prstGeom>
          <a:noFill/>
        </p:spPr>
        <p:txBody>
          <a:bodyPr wrap="square" rtlCol="0">
            <a:spAutoFit/>
          </a:bodyPr>
          <a:lstStyle/>
          <a:p>
            <a:r>
              <a:rPr lang="en-US" sz="2000" dirty="0">
                <a:solidFill>
                  <a:srgbClr val="FEFFFE"/>
                </a:solidFill>
                <a:latin typeface="Calibri" panose="020F0502020204030204" pitchFamily="34" charset="0"/>
                <a:cs typeface="Calibri" panose="020F0502020204030204" pitchFamily="34" charset="0"/>
              </a:rPr>
              <a:t>Real news</a:t>
            </a:r>
          </a:p>
        </p:txBody>
      </p:sp>
      <p:sp>
        <p:nvSpPr>
          <p:cNvPr id="12" name="Rectangle 11">
            <a:extLst>
              <a:ext uri="{FF2B5EF4-FFF2-40B4-BE49-F238E27FC236}">
                <a16:creationId xmlns:a16="http://schemas.microsoft.com/office/drawing/2014/main" id="{554F0E76-C64F-074D-B332-46811EECCEB9}"/>
              </a:ext>
            </a:extLst>
          </p:cNvPr>
          <p:cNvSpPr/>
          <p:nvPr/>
        </p:nvSpPr>
        <p:spPr>
          <a:xfrm>
            <a:off x="4912751" y="936962"/>
            <a:ext cx="1276311" cy="400110"/>
          </a:xfrm>
          <a:prstGeom prst="rect">
            <a:avLst/>
          </a:prstGeom>
        </p:spPr>
        <p:txBody>
          <a:bodyPr wrap="none">
            <a:spAutoFit/>
          </a:bodyPr>
          <a:lstStyle/>
          <a:p>
            <a:r>
              <a:rPr lang="en-US" sz="2000">
                <a:solidFill>
                  <a:srgbClr val="FEFFFE"/>
                </a:solidFill>
                <a:latin typeface="Calibri" panose="020F0502020204030204" pitchFamily="34" charset="0"/>
                <a:cs typeface="Calibri" panose="020F0502020204030204" pitchFamily="34" charset="0"/>
              </a:rPr>
              <a:t>Fake news</a:t>
            </a:r>
          </a:p>
        </p:txBody>
      </p:sp>
      <p:sp>
        <p:nvSpPr>
          <p:cNvPr id="7" name="Rectangle 6">
            <a:extLst>
              <a:ext uri="{FF2B5EF4-FFF2-40B4-BE49-F238E27FC236}">
                <a16:creationId xmlns:a16="http://schemas.microsoft.com/office/drawing/2014/main" id="{602A5DA6-C9EF-6247-A462-9C1FF0B5692E}"/>
              </a:ext>
            </a:extLst>
          </p:cNvPr>
          <p:cNvSpPr/>
          <p:nvPr/>
        </p:nvSpPr>
        <p:spPr>
          <a:xfrm>
            <a:off x="348634" y="3284135"/>
            <a:ext cx="3338292" cy="913514"/>
          </a:xfrm>
          <a:prstGeom prst="rect">
            <a:avLst/>
          </a:prstGeom>
          <a:solidFill>
            <a:srgbClr val="BB3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B48E1F-946F-E846-89EF-604BE5405FC8}"/>
              </a:ext>
            </a:extLst>
          </p:cNvPr>
          <p:cNvSpPr/>
          <p:nvPr/>
        </p:nvSpPr>
        <p:spPr>
          <a:xfrm>
            <a:off x="4572000" y="1658236"/>
            <a:ext cx="3453736" cy="896076"/>
          </a:xfrm>
          <a:prstGeom prst="rect">
            <a:avLst/>
          </a:prstGeom>
          <a:solidFill>
            <a:srgbClr val="BB3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E8D8748-CCFA-2E4D-8C4C-C4B5EDAACC8E}"/>
              </a:ext>
            </a:extLst>
          </p:cNvPr>
          <p:cNvSpPr/>
          <p:nvPr/>
        </p:nvSpPr>
        <p:spPr>
          <a:xfrm flipH="1">
            <a:off x="3623003" y="1658236"/>
            <a:ext cx="63923" cy="896076"/>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4DE03AC-9B4E-1843-A376-3D6D00829C7F}"/>
              </a:ext>
            </a:extLst>
          </p:cNvPr>
          <p:cNvSpPr/>
          <p:nvPr/>
        </p:nvSpPr>
        <p:spPr>
          <a:xfrm>
            <a:off x="4572000" y="3292854"/>
            <a:ext cx="425417" cy="896076"/>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D4BEB2-AEC2-5747-B594-2E0A55241E42}"/>
              </a:ext>
            </a:extLst>
          </p:cNvPr>
          <p:cNvSpPr txBox="1"/>
          <p:nvPr/>
        </p:nvSpPr>
        <p:spPr>
          <a:xfrm>
            <a:off x="3810000" y="1989667"/>
            <a:ext cx="698077" cy="307777"/>
          </a:xfrm>
          <a:prstGeom prst="rect">
            <a:avLst/>
          </a:prstGeom>
          <a:noFill/>
        </p:spPr>
        <p:txBody>
          <a:bodyPr wrap="square" rtlCol="0">
            <a:spAutoFit/>
          </a:bodyPr>
          <a:lstStyle/>
          <a:p>
            <a:r>
              <a:rPr lang="en-US" dirty="0">
                <a:solidFill>
                  <a:srgbClr val="FEFFFE"/>
                </a:solidFill>
              </a:rPr>
              <a:t>Hillary</a:t>
            </a:r>
          </a:p>
        </p:txBody>
      </p:sp>
      <p:sp>
        <p:nvSpPr>
          <p:cNvPr id="5" name="TextBox 4">
            <a:extLst>
              <a:ext uri="{FF2B5EF4-FFF2-40B4-BE49-F238E27FC236}">
                <a16:creationId xmlns:a16="http://schemas.microsoft.com/office/drawing/2014/main" id="{17D5D6C3-D80A-564F-A857-18C3C7D87802}"/>
              </a:ext>
            </a:extLst>
          </p:cNvPr>
          <p:cNvSpPr txBox="1"/>
          <p:nvPr/>
        </p:nvSpPr>
        <p:spPr>
          <a:xfrm>
            <a:off x="3778038" y="3522133"/>
            <a:ext cx="762000" cy="307777"/>
          </a:xfrm>
          <a:prstGeom prst="rect">
            <a:avLst/>
          </a:prstGeom>
          <a:noFill/>
        </p:spPr>
        <p:txBody>
          <a:bodyPr wrap="square" rtlCol="0">
            <a:spAutoFit/>
          </a:bodyPr>
          <a:lstStyle/>
          <a:p>
            <a:r>
              <a:rPr lang="en-US" dirty="0">
                <a:solidFill>
                  <a:srgbClr val="FEFFFE"/>
                </a:solidFill>
              </a:rPr>
              <a:t>Clinton</a:t>
            </a:r>
          </a:p>
        </p:txBody>
      </p:sp>
      <p:pic>
        <p:nvPicPr>
          <p:cNvPr id="9" name="Picture 8">
            <a:extLst>
              <a:ext uri="{FF2B5EF4-FFF2-40B4-BE49-F238E27FC236}">
                <a16:creationId xmlns:a16="http://schemas.microsoft.com/office/drawing/2014/main" id="{17CDC7C8-A31C-D544-8DA6-ACD9EED5E315}"/>
              </a:ext>
            </a:extLst>
          </p:cNvPr>
          <p:cNvPicPr>
            <a:picLocks noChangeAspect="1"/>
          </p:cNvPicPr>
          <p:nvPr/>
        </p:nvPicPr>
        <p:blipFill>
          <a:blip r:embed="rId3"/>
          <a:stretch>
            <a:fillRect/>
          </a:stretch>
        </p:blipFill>
        <p:spPr>
          <a:xfrm>
            <a:off x="4379898" y="4166092"/>
            <a:ext cx="3837939" cy="365816"/>
          </a:xfrm>
          <a:prstGeom prst="rect">
            <a:avLst/>
          </a:prstGeom>
        </p:spPr>
      </p:pic>
      <p:pic>
        <p:nvPicPr>
          <p:cNvPr id="15" name="Picture 14">
            <a:extLst>
              <a:ext uri="{FF2B5EF4-FFF2-40B4-BE49-F238E27FC236}">
                <a16:creationId xmlns:a16="http://schemas.microsoft.com/office/drawing/2014/main" id="{743F1D9C-13FD-3C43-82D8-FCEE7B8E53CF}"/>
              </a:ext>
            </a:extLst>
          </p:cNvPr>
          <p:cNvPicPr>
            <a:picLocks noChangeAspect="1"/>
          </p:cNvPicPr>
          <p:nvPr/>
        </p:nvPicPr>
        <p:blipFill>
          <a:blip r:embed="rId4"/>
          <a:stretch>
            <a:fillRect/>
          </a:stretch>
        </p:blipFill>
        <p:spPr>
          <a:xfrm>
            <a:off x="210666" y="4211767"/>
            <a:ext cx="3614227" cy="320141"/>
          </a:xfrm>
          <a:prstGeom prst="rect">
            <a:avLst/>
          </a:prstGeom>
        </p:spPr>
      </p:pic>
      <p:sp>
        <p:nvSpPr>
          <p:cNvPr id="16" name="TextBox 15">
            <a:extLst>
              <a:ext uri="{FF2B5EF4-FFF2-40B4-BE49-F238E27FC236}">
                <a16:creationId xmlns:a16="http://schemas.microsoft.com/office/drawing/2014/main" id="{90312C7B-056B-AE41-B322-874F6B008499}"/>
              </a:ext>
            </a:extLst>
          </p:cNvPr>
          <p:cNvSpPr txBox="1"/>
          <p:nvPr/>
        </p:nvSpPr>
        <p:spPr>
          <a:xfrm>
            <a:off x="4508077" y="1387402"/>
            <a:ext cx="491067" cy="307777"/>
          </a:xfrm>
          <a:prstGeom prst="rect">
            <a:avLst/>
          </a:prstGeom>
          <a:noFill/>
        </p:spPr>
        <p:txBody>
          <a:bodyPr wrap="square" rtlCol="0">
            <a:spAutoFit/>
          </a:bodyPr>
          <a:lstStyle/>
          <a:p>
            <a:r>
              <a:rPr lang="en-US" dirty="0">
                <a:solidFill>
                  <a:srgbClr val="FFFFFF"/>
                </a:solidFill>
              </a:rPr>
              <a:t>667</a:t>
            </a:r>
          </a:p>
        </p:txBody>
      </p:sp>
      <p:sp>
        <p:nvSpPr>
          <p:cNvPr id="17" name="TextBox 16">
            <a:extLst>
              <a:ext uri="{FF2B5EF4-FFF2-40B4-BE49-F238E27FC236}">
                <a16:creationId xmlns:a16="http://schemas.microsoft.com/office/drawing/2014/main" id="{E975C58A-B7DC-1448-BD08-AC64166438CC}"/>
              </a:ext>
            </a:extLst>
          </p:cNvPr>
          <p:cNvSpPr txBox="1"/>
          <p:nvPr/>
        </p:nvSpPr>
        <p:spPr>
          <a:xfrm>
            <a:off x="3402722" y="1394427"/>
            <a:ext cx="408649" cy="307778"/>
          </a:xfrm>
          <a:prstGeom prst="rect">
            <a:avLst/>
          </a:prstGeom>
          <a:noFill/>
        </p:spPr>
        <p:txBody>
          <a:bodyPr wrap="square" rtlCol="0">
            <a:spAutoFit/>
          </a:bodyPr>
          <a:lstStyle/>
          <a:p>
            <a:r>
              <a:rPr lang="en-US" dirty="0">
                <a:solidFill>
                  <a:srgbClr val="FFFFFF"/>
                </a:solidFill>
              </a:rPr>
              <a:t>12</a:t>
            </a:r>
          </a:p>
        </p:txBody>
      </p:sp>
      <p:sp>
        <p:nvSpPr>
          <p:cNvPr id="18" name="TextBox 17">
            <a:extLst>
              <a:ext uri="{FF2B5EF4-FFF2-40B4-BE49-F238E27FC236}">
                <a16:creationId xmlns:a16="http://schemas.microsoft.com/office/drawing/2014/main" id="{1B3FFD8F-13EC-4C43-9740-98B726569DC6}"/>
              </a:ext>
            </a:extLst>
          </p:cNvPr>
          <p:cNvSpPr txBox="1"/>
          <p:nvPr/>
        </p:nvSpPr>
        <p:spPr>
          <a:xfrm>
            <a:off x="4538648" y="3046265"/>
            <a:ext cx="393453" cy="307777"/>
          </a:xfrm>
          <a:prstGeom prst="rect">
            <a:avLst/>
          </a:prstGeom>
          <a:noFill/>
        </p:spPr>
        <p:txBody>
          <a:bodyPr wrap="square" rtlCol="0">
            <a:spAutoFit/>
          </a:bodyPr>
          <a:lstStyle/>
          <a:p>
            <a:r>
              <a:rPr lang="en-US" dirty="0">
                <a:solidFill>
                  <a:srgbClr val="FFFFFF"/>
                </a:solidFill>
              </a:rPr>
              <a:t>77</a:t>
            </a:r>
          </a:p>
        </p:txBody>
      </p:sp>
      <p:sp>
        <p:nvSpPr>
          <p:cNvPr id="19" name="TextBox 18">
            <a:extLst>
              <a:ext uri="{FF2B5EF4-FFF2-40B4-BE49-F238E27FC236}">
                <a16:creationId xmlns:a16="http://schemas.microsoft.com/office/drawing/2014/main" id="{D15E65B1-BF40-AD44-BBC0-28235078A8DF}"/>
              </a:ext>
            </a:extLst>
          </p:cNvPr>
          <p:cNvSpPr txBox="1"/>
          <p:nvPr/>
        </p:nvSpPr>
        <p:spPr>
          <a:xfrm>
            <a:off x="3286971" y="3046264"/>
            <a:ext cx="491067" cy="307777"/>
          </a:xfrm>
          <a:prstGeom prst="rect">
            <a:avLst/>
          </a:prstGeom>
          <a:noFill/>
        </p:spPr>
        <p:txBody>
          <a:bodyPr wrap="square" rtlCol="0">
            <a:spAutoFit/>
          </a:bodyPr>
          <a:lstStyle/>
          <a:p>
            <a:r>
              <a:rPr lang="en-US" dirty="0">
                <a:solidFill>
                  <a:srgbClr val="FFFFFF"/>
                </a:solidFill>
              </a:rPr>
              <a:t>742</a:t>
            </a:r>
          </a:p>
        </p:txBody>
      </p:sp>
    </p:spTree>
    <p:extLst>
      <p:ext uri="{BB962C8B-B14F-4D97-AF65-F5344CB8AC3E}">
        <p14:creationId xmlns:p14="http://schemas.microsoft.com/office/powerpoint/2010/main" val="296151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13" grpId="0" animBg="1"/>
      <p:bldP spid="4" grpId="0"/>
      <p:bldP spid="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al">
            <a:hlinkClick r:id="" action="ppaction://media"/>
            <a:extLst>
              <a:ext uri="{FF2B5EF4-FFF2-40B4-BE49-F238E27FC236}">
                <a16:creationId xmlns:a16="http://schemas.microsoft.com/office/drawing/2014/main" id="{14FEF8A2-39F4-D647-923B-ACE89585A3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7514" y="927504"/>
            <a:ext cx="6321577" cy="3634767"/>
          </a:xfrm>
          <a:prstGeom prst="rect">
            <a:avLst/>
          </a:prstGeom>
        </p:spPr>
      </p:pic>
      <p:sp>
        <p:nvSpPr>
          <p:cNvPr id="2" name="Title 1">
            <a:extLst>
              <a:ext uri="{FF2B5EF4-FFF2-40B4-BE49-F238E27FC236}">
                <a16:creationId xmlns:a16="http://schemas.microsoft.com/office/drawing/2014/main" id="{550E1F23-033E-6648-88A0-D96CA6C59A2D}"/>
              </a:ext>
            </a:extLst>
          </p:cNvPr>
          <p:cNvSpPr>
            <a:spLocks noGrp="1"/>
          </p:cNvSpPr>
          <p:nvPr>
            <p:ph type="title"/>
          </p:nvPr>
        </p:nvSpPr>
        <p:spPr/>
        <p:txBody>
          <a:bodyPr/>
          <a:lstStyle/>
          <a:p>
            <a:r>
              <a:rPr lang="en-US" sz="4000" b="0" dirty="0">
                <a:latin typeface="Calibri" panose="020F0502020204030204" pitchFamily="34" charset="0"/>
                <a:cs typeface="Calibri" panose="020F0502020204030204" pitchFamily="34" charset="0"/>
              </a:rPr>
              <a:t>Demo</a:t>
            </a:r>
          </a:p>
        </p:txBody>
      </p:sp>
      <p:sp>
        <p:nvSpPr>
          <p:cNvPr id="6" name="TextBox 5">
            <a:extLst>
              <a:ext uri="{FF2B5EF4-FFF2-40B4-BE49-F238E27FC236}">
                <a16:creationId xmlns:a16="http://schemas.microsoft.com/office/drawing/2014/main" id="{132ECE5E-6154-6B48-9BEF-39953CBD96D3}"/>
              </a:ext>
            </a:extLst>
          </p:cNvPr>
          <p:cNvSpPr txBox="1"/>
          <p:nvPr/>
        </p:nvSpPr>
        <p:spPr>
          <a:xfrm>
            <a:off x="3284622" y="1573958"/>
            <a:ext cx="4018546" cy="307777"/>
          </a:xfrm>
          <a:prstGeom prst="rect">
            <a:avLst/>
          </a:prstGeom>
          <a:noFill/>
        </p:spPr>
        <p:txBody>
          <a:bodyPr wrap="square" rtlCol="0">
            <a:spAutoFit/>
          </a:bodyPr>
          <a:lstStyle/>
          <a:p>
            <a:r>
              <a:rPr lang="en-US" dirty="0">
                <a:solidFill>
                  <a:srgbClr val="FEFFFE"/>
                </a:solidFill>
                <a:highlight>
                  <a:srgbClr val="BB3B20"/>
                </a:highlight>
                <a:latin typeface="Calibri" panose="020F0502020204030204" pitchFamily="34" charset="0"/>
                <a:cs typeface="Calibri" panose="020F0502020204030204" pitchFamily="34" charset="0"/>
              </a:rPr>
              <a:t>Hurray, I’m 78.48% confident that this is real news!</a:t>
            </a:r>
          </a:p>
        </p:txBody>
      </p:sp>
      <p:cxnSp>
        <p:nvCxnSpPr>
          <p:cNvPr id="7" name="Straight Arrow Connector 6">
            <a:extLst>
              <a:ext uri="{FF2B5EF4-FFF2-40B4-BE49-F238E27FC236}">
                <a16:creationId xmlns:a16="http://schemas.microsoft.com/office/drawing/2014/main" id="{40B1EEE5-0A21-374F-B863-FBF1DF3C9402}"/>
              </a:ext>
            </a:extLst>
          </p:cNvPr>
          <p:cNvCxnSpPr>
            <a:cxnSpLocks/>
          </p:cNvCxnSpPr>
          <p:nvPr/>
        </p:nvCxnSpPr>
        <p:spPr>
          <a:xfrm flipV="1">
            <a:off x="2779295" y="1883429"/>
            <a:ext cx="974558" cy="1461350"/>
          </a:xfrm>
          <a:prstGeom prst="straightConnector1">
            <a:avLst/>
          </a:prstGeom>
          <a:ln w="28575">
            <a:solidFill>
              <a:srgbClr val="BB3B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8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ake">
            <a:hlinkClick r:id="" action="ppaction://media"/>
            <a:extLst>
              <a:ext uri="{FF2B5EF4-FFF2-40B4-BE49-F238E27FC236}">
                <a16:creationId xmlns:a16="http://schemas.microsoft.com/office/drawing/2014/main" id="{9D2105F3-61FA-3943-9C30-B28FF97999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6223" y="910975"/>
            <a:ext cx="6345561" cy="3648556"/>
          </a:xfrm>
          <a:prstGeom prst="rect">
            <a:avLst/>
          </a:prstGeom>
        </p:spPr>
      </p:pic>
      <p:sp>
        <p:nvSpPr>
          <p:cNvPr id="2" name="Title 1">
            <a:extLst>
              <a:ext uri="{FF2B5EF4-FFF2-40B4-BE49-F238E27FC236}">
                <a16:creationId xmlns:a16="http://schemas.microsoft.com/office/drawing/2014/main" id="{D1542208-6A87-0844-BEE0-3C5EDC7B28C6}"/>
              </a:ext>
            </a:extLst>
          </p:cNvPr>
          <p:cNvSpPr>
            <a:spLocks noGrp="1"/>
          </p:cNvSpPr>
          <p:nvPr>
            <p:ph type="title"/>
          </p:nvPr>
        </p:nvSpPr>
        <p:spPr/>
        <p:txBody>
          <a:bodyPr/>
          <a:lstStyle/>
          <a:p>
            <a:r>
              <a:rPr lang="en-IN" sz="4000" b="0" dirty="0">
                <a:latin typeface="Calibri" panose="020F0502020204030204" pitchFamily="34" charset="0"/>
                <a:cs typeface="Calibri" panose="020F0502020204030204" pitchFamily="34" charset="0"/>
              </a:rPr>
              <a:t>Demo</a:t>
            </a:r>
            <a:endParaRPr lang="en-US" sz="4000" b="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216ED0B9-3EBE-254B-A5F8-B416E879F695}"/>
              </a:ext>
            </a:extLst>
          </p:cNvPr>
          <p:cNvSpPr/>
          <p:nvPr/>
        </p:nvSpPr>
        <p:spPr>
          <a:xfrm>
            <a:off x="3163108" y="1575651"/>
            <a:ext cx="4076757" cy="307777"/>
          </a:xfrm>
          <a:prstGeom prst="rect">
            <a:avLst/>
          </a:prstGeom>
        </p:spPr>
        <p:txBody>
          <a:bodyPr wrap="none">
            <a:spAutoFit/>
          </a:bodyPr>
          <a:lstStyle/>
          <a:p>
            <a:r>
              <a:rPr lang="en-US" dirty="0">
                <a:solidFill>
                  <a:srgbClr val="FEFFFE"/>
                </a:solidFill>
                <a:highlight>
                  <a:srgbClr val="BB3B20"/>
                </a:highlight>
                <a:latin typeface="Calibri" panose="020F0502020204030204" pitchFamily="34" charset="0"/>
                <a:cs typeface="Calibri" panose="020F0502020204030204" pitchFamily="34" charset="0"/>
              </a:rPr>
              <a:t>Hmmm… I’m 97.49% confident that this is fake news!</a:t>
            </a:r>
          </a:p>
        </p:txBody>
      </p:sp>
      <p:cxnSp>
        <p:nvCxnSpPr>
          <p:cNvPr id="6" name="Straight Arrow Connector 5">
            <a:extLst>
              <a:ext uri="{FF2B5EF4-FFF2-40B4-BE49-F238E27FC236}">
                <a16:creationId xmlns:a16="http://schemas.microsoft.com/office/drawing/2014/main" id="{658FD809-944C-FD45-A34D-E8B37943BCF2}"/>
              </a:ext>
            </a:extLst>
          </p:cNvPr>
          <p:cNvCxnSpPr>
            <a:cxnSpLocks/>
          </p:cNvCxnSpPr>
          <p:nvPr/>
        </p:nvCxnSpPr>
        <p:spPr>
          <a:xfrm flipV="1">
            <a:off x="2779295" y="1883429"/>
            <a:ext cx="974558" cy="1461350"/>
          </a:xfrm>
          <a:prstGeom prst="straightConnector1">
            <a:avLst/>
          </a:prstGeom>
          <a:ln w="28575">
            <a:solidFill>
              <a:srgbClr val="BB3B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91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2208-6A87-0844-BEE0-3C5EDC7B28C6}"/>
              </a:ext>
            </a:extLst>
          </p:cNvPr>
          <p:cNvSpPr>
            <a:spLocks noGrp="1"/>
          </p:cNvSpPr>
          <p:nvPr>
            <p:ph type="title"/>
          </p:nvPr>
        </p:nvSpPr>
        <p:spPr/>
        <p:txBody>
          <a:bodyPr/>
          <a:lstStyle/>
          <a:p>
            <a:r>
              <a:rPr lang="en-US" sz="4400" b="0" dirty="0">
                <a:latin typeface="Calibri" panose="020F0502020204030204" pitchFamily="34" charset="0"/>
                <a:cs typeface="Calibri" panose="020F0502020204030204" pitchFamily="34" charset="0"/>
              </a:rPr>
              <a:t>Next steps…</a:t>
            </a:r>
          </a:p>
        </p:txBody>
      </p:sp>
    </p:spTree>
    <p:extLst>
      <p:ext uri="{BB962C8B-B14F-4D97-AF65-F5344CB8AC3E}">
        <p14:creationId xmlns:p14="http://schemas.microsoft.com/office/powerpoint/2010/main" val="218255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2208-6A87-0844-BEE0-3C5EDC7B28C6}"/>
              </a:ext>
            </a:extLst>
          </p:cNvPr>
          <p:cNvSpPr>
            <a:spLocks noGrp="1"/>
          </p:cNvSpPr>
          <p:nvPr>
            <p:ph type="title"/>
          </p:nvPr>
        </p:nvSpPr>
        <p:spPr/>
        <p:txBody>
          <a:bodyPr/>
          <a:lstStyle/>
          <a:p>
            <a:r>
              <a:rPr lang="en-US" sz="4400" b="0" dirty="0">
                <a:latin typeface="Calibri" panose="020F0502020204030204" pitchFamily="34" charset="0"/>
                <a:cs typeface="Calibri" panose="020F0502020204030204" pitchFamily="34" charset="0"/>
              </a:rPr>
              <a:t>Next steps…</a:t>
            </a:r>
          </a:p>
        </p:txBody>
      </p:sp>
      <p:sp>
        <p:nvSpPr>
          <p:cNvPr id="4" name="TextBox 3">
            <a:extLst>
              <a:ext uri="{FF2B5EF4-FFF2-40B4-BE49-F238E27FC236}">
                <a16:creationId xmlns:a16="http://schemas.microsoft.com/office/drawing/2014/main" id="{813E021D-BC5F-8B46-9455-2158CA55BE19}"/>
              </a:ext>
            </a:extLst>
          </p:cNvPr>
          <p:cNvSpPr txBox="1"/>
          <p:nvPr/>
        </p:nvSpPr>
        <p:spPr>
          <a:xfrm>
            <a:off x="549600" y="1478569"/>
            <a:ext cx="4430752" cy="523220"/>
          </a:xfrm>
          <a:prstGeom prst="rect">
            <a:avLst/>
          </a:prstGeom>
          <a:noFill/>
        </p:spPr>
        <p:txBody>
          <a:bodyPr wrap="square" rtlCol="0">
            <a:spAutoFit/>
          </a:bodyPr>
          <a:lstStyle/>
          <a:p>
            <a:r>
              <a:rPr lang="en-US" sz="2800" dirty="0">
                <a:solidFill>
                  <a:srgbClr val="FEFFFE"/>
                </a:solidFill>
                <a:latin typeface="Calibri" panose="020F0502020204030204" pitchFamily="34" charset="0"/>
                <a:cs typeface="Calibri" panose="020F0502020204030204" pitchFamily="34" charset="0"/>
              </a:rPr>
              <a:t>Additional parameters</a:t>
            </a:r>
          </a:p>
        </p:txBody>
      </p:sp>
    </p:spTree>
    <p:extLst>
      <p:ext uri="{BB962C8B-B14F-4D97-AF65-F5344CB8AC3E}">
        <p14:creationId xmlns:p14="http://schemas.microsoft.com/office/powerpoint/2010/main" val="308037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7272D">
            <a:alpha val="2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BF3724-6FE9-0C4E-9DF8-256792D05E8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247537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2208-6A87-0844-BEE0-3C5EDC7B28C6}"/>
              </a:ext>
            </a:extLst>
          </p:cNvPr>
          <p:cNvSpPr>
            <a:spLocks noGrp="1"/>
          </p:cNvSpPr>
          <p:nvPr>
            <p:ph type="title"/>
          </p:nvPr>
        </p:nvSpPr>
        <p:spPr/>
        <p:txBody>
          <a:bodyPr/>
          <a:lstStyle/>
          <a:p>
            <a:r>
              <a:rPr lang="en-US" sz="4400" b="0" dirty="0">
                <a:latin typeface="Calibri" panose="020F0502020204030204" pitchFamily="34" charset="0"/>
                <a:cs typeface="Calibri" panose="020F0502020204030204" pitchFamily="34" charset="0"/>
              </a:rPr>
              <a:t>Next steps…</a:t>
            </a:r>
          </a:p>
        </p:txBody>
      </p:sp>
      <p:sp>
        <p:nvSpPr>
          <p:cNvPr id="4" name="TextBox 3">
            <a:extLst>
              <a:ext uri="{FF2B5EF4-FFF2-40B4-BE49-F238E27FC236}">
                <a16:creationId xmlns:a16="http://schemas.microsoft.com/office/drawing/2014/main" id="{813E021D-BC5F-8B46-9455-2158CA55BE19}"/>
              </a:ext>
            </a:extLst>
          </p:cNvPr>
          <p:cNvSpPr txBox="1"/>
          <p:nvPr/>
        </p:nvSpPr>
        <p:spPr>
          <a:xfrm>
            <a:off x="549600" y="1478569"/>
            <a:ext cx="4430752" cy="523220"/>
          </a:xfrm>
          <a:prstGeom prst="rect">
            <a:avLst/>
          </a:prstGeom>
          <a:noFill/>
        </p:spPr>
        <p:txBody>
          <a:bodyPr wrap="square" rtlCol="0">
            <a:spAutoFit/>
          </a:bodyPr>
          <a:lstStyle/>
          <a:p>
            <a:r>
              <a:rPr lang="en-US" sz="2800" dirty="0">
                <a:solidFill>
                  <a:schemeClr val="bg2">
                    <a:lumMod val="75000"/>
                  </a:schemeClr>
                </a:solidFill>
                <a:latin typeface="Calibri" panose="020F0502020204030204" pitchFamily="34" charset="0"/>
                <a:cs typeface="Calibri" panose="020F0502020204030204" pitchFamily="34" charset="0"/>
              </a:rPr>
              <a:t>Additional parameters</a:t>
            </a:r>
          </a:p>
        </p:txBody>
      </p:sp>
      <p:sp>
        <p:nvSpPr>
          <p:cNvPr id="11" name="TextBox 10">
            <a:extLst>
              <a:ext uri="{FF2B5EF4-FFF2-40B4-BE49-F238E27FC236}">
                <a16:creationId xmlns:a16="http://schemas.microsoft.com/office/drawing/2014/main" id="{F4829E69-537D-4E43-A5EC-CC414C57F8FE}"/>
              </a:ext>
            </a:extLst>
          </p:cNvPr>
          <p:cNvSpPr txBox="1"/>
          <p:nvPr/>
        </p:nvSpPr>
        <p:spPr>
          <a:xfrm>
            <a:off x="2672575" y="2360932"/>
            <a:ext cx="3650166" cy="523220"/>
          </a:xfrm>
          <a:prstGeom prst="rect">
            <a:avLst/>
          </a:prstGeom>
          <a:noFill/>
        </p:spPr>
        <p:txBody>
          <a:bodyPr wrap="square" rtlCol="0">
            <a:spAutoFit/>
          </a:bodyPr>
          <a:lstStyle/>
          <a:p>
            <a:r>
              <a:rPr lang="en-US" sz="2800" dirty="0">
                <a:solidFill>
                  <a:srgbClr val="FEFFFE"/>
                </a:solidFill>
                <a:latin typeface="Calibri" panose="020F0502020204030204" pitchFamily="34" charset="0"/>
                <a:cs typeface="Calibri" panose="020F0502020204030204" pitchFamily="34" charset="0"/>
              </a:rPr>
              <a:t>Browser add-on</a:t>
            </a:r>
          </a:p>
        </p:txBody>
      </p:sp>
    </p:spTree>
    <p:extLst>
      <p:ext uri="{BB962C8B-B14F-4D97-AF65-F5344CB8AC3E}">
        <p14:creationId xmlns:p14="http://schemas.microsoft.com/office/powerpoint/2010/main" val="76312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2208-6A87-0844-BEE0-3C5EDC7B28C6}"/>
              </a:ext>
            </a:extLst>
          </p:cNvPr>
          <p:cNvSpPr>
            <a:spLocks noGrp="1"/>
          </p:cNvSpPr>
          <p:nvPr>
            <p:ph type="title"/>
          </p:nvPr>
        </p:nvSpPr>
        <p:spPr/>
        <p:txBody>
          <a:bodyPr/>
          <a:lstStyle/>
          <a:p>
            <a:r>
              <a:rPr lang="en-US" sz="4400" b="0" dirty="0">
                <a:latin typeface="Calibri" panose="020F0502020204030204" pitchFamily="34" charset="0"/>
                <a:cs typeface="Calibri" panose="020F0502020204030204" pitchFamily="34" charset="0"/>
              </a:rPr>
              <a:t>Next steps…</a:t>
            </a:r>
          </a:p>
        </p:txBody>
      </p:sp>
      <p:sp>
        <p:nvSpPr>
          <p:cNvPr id="4" name="TextBox 3">
            <a:extLst>
              <a:ext uri="{FF2B5EF4-FFF2-40B4-BE49-F238E27FC236}">
                <a16:creationId xmlns:a16="http://schemas.microsoft.com/office/drawing/2014/main" id="{813E021D-BC5F-8B46-9455-2158CA55BE19}"/>
              </a:ext>
            </a:extLst>
          </p:cNvPr>
          <p:cNvSpPr txBox="1"/>
          <p:nvPr/>
        </p:nvSpPr>
        <p:spPr>
          <a:xfrm>
            <a:off x="549600" y="1478569"/>
            <a:ext cx="4430752" cy="523220"/>
          </a:xfrm>
          <a:prstGeom prst="rect">
            <a:avLst/>
          </a:prstGeom>
          <a:noFill/>
        </p:spPr>
        <p:txBody>
          <a:bodyPr wrap="square" rtlCol="0">
            <a:spAutoFit/>
          </a:bodyPr>
          <a:lstStyle/>
          <a:p>
            <a:r>
              <a:rPr lang="en-US" sz="2800" dirty="0">
                <a:solidFill>
                  <a:schemeClr val="bg2">
                    <a:lumMod val="75000"/>
                  </a:schemeClr>
                </a:solidFill>
                <a:latin typeface="Calibri" panose="020F0502020204030204" pitchFamily="34" charset="0"/>
                <a:cs typeface="Calibri" panose="020F0502020204030204" pitchFamily="34" charset="0"/>
              </a:rPr>
              <a:t>Additional parameters</a:t>
            </a:r>
          </a:p>
        </p:txBody>
      </p:sp>
      <p:sp>
        <p:nvSpPr>
          <p:cNvPr id="11" name="TextBox 10">
            <a:extLst>
              <a:ext uri="{FF2B5EF4-FFF2-40B4-BE49-F238E27FC236}">
                <a16:creationId xmlns:a16="http://schemas.microsoft.com/office/drawing/2014/main" id="{F4829E69-537D-4E43-A5EC-CC414C57F8FE}"/>
              </a:ext>
            </a:extLst>
          </p:cNvPr>
          <p:cNvSpPr txBox="1"/>
          <p:nvPr/>
        </p:nvSpPr>
        <p:spPr>
          <a:xfrm>
            <a:off x="2672575" y="2360932"/>
            <a:ext cx="3650166" cy="523220"/>
          </a:xfrm>
          <a:prstGeom prst="rect">
            <a:avLst/>
          </a:prstGeom>
          <a:noFill/>
        </p:spPr>
        <p:txBody>
          <a:bodyPr wrap="square" rtlCol="0">
            <a:spAutoFit/>
          </a:bodyPr>
          <a:lstStyle/>
          <a:p>
            <a:r>
              <a:rPr lang="en-US" sz="2800" dirty="0">
                <a:solidFill>
                  <a:schemeClr val="bg2">
                    <a:lumMod val="75000"/>
                  </a:schemeClr>
                </a:solidFill>
                <a:latin typeface="Calibri" panose="020F0502020204030204" pitchFamily="34" charset="0"/>
                <a:cs typeface="Calibri" panose="020F0502020204030204" pitchFamily="34" charset="0"/>
              </a:rPr>
              <a:t>Browser add-on</a:t>
            </a:r>
          </a:p>
        </p:txBody>
      </p:sp>
      <p:sp>
        <p:nvSpPr>
          <p:cNvPr id="12" name="TextBox 11">
            <a:extLst>
              <a:ext uri="{FF2B5EF4-FFF2-40B4-BE49-F238E27FC236}">
                <a16:creationId xmlns:a16="http://schemas.microsoft.com/office/drawing/2014/main" id="{04F1BD62-D6CA-6E45-88E2-3299CAB2A045}"/>
              </a:ext>
            </a:extLst>
          </p:cNvPr>
          <p:cNvSpPr txBox="1"/>
          <p:nvPr/>
        </p:nvSpPr>
        <p:spPr>
          <a:xfrm>
            <a:off x="4036741" y="3226715"/>
            <a:ext cx="4572000" cy="523220"/>
          </a:xfrm>
          <a:prstGeom prst="rect">
            <a:avLst/>
          </a:prstGeom>
          <a:noFill/>
        </p:spPr>
        <p:txBody>
          <a:bodyPr wrap="square" rtlCol="0">
            <a:spAutoFit/>
          </a:bodyPr>
          <a:lstStyle/>
          <a:p>
            <a:r>
              <a:rPr lang="en-US" sz="2800" dirty="0">
                <a:solidFill>
                  <a:srgbClr val="FEFFFE"/>
                </a:solidFill>
                <a:latin typeface="Calibri" panose="020F0502020204030204" pitchFamily="34" charset="0"/>
                <a:cs typeface="Calibri" panose="020F0502020204030204" pitchFamily="34" charset="0"/>
              </a:rPr>
              <a:t>Upgrade for 2020 elections</a:t>
            </a:r>
          </a:p>
        </p:txBody>
      </p:sp>
    </p:spTree>
    <p:extLst>
      <p:ext uri="{BB962C8B-B14F-4D97-AF65-F5344CB8AC3E}">
        <p14:creationId xmlns:p14="http://schemas.microsoft.com/office/powerpoint/2010/main" val="2731527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6"/>
          <p:cNvSpPr txBox="1">
            <a:spLocks noGrp="1"/>
          </p:cNvSpPr>
          <p:nvPr>
            <p:ph type="ctrTitle" idx="4294967295"/>
          </p:nvPr>
        </p:nvSpPr>
        <p:spPr>
          <a:xfrm>
            <a:off x="762000" y="440350"/>
            <a:ext cx="4373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BB3B20"/>
                </a:solidFill>
              </a:rPr>
              <a:t>THANKS!</a:t>
            </a:r>
            <a:endParaRPr sz="6000" dirty="0">
              <a:solidFill>
                <a:srgbClr val="BB3B20"/>
              </a:solidFill>
            </a:endParaRPr>
          </a:p>
        </p:txBody>
      </p:sp>
      <p:sp>
        <p:nvSpPr>
          <p:cNvPr id="319" name="Google Shape;319;p36"/>
          <p:cNvSpPr txBox="1">
            <a:spLocks noGrp="1"/>
          </p:cNvSpPr>
          <p:nvPr>
            <p:ph type="subTitle" idx="4294967295"/>
          </p:nvPr>
        </p:nvSpPr>
        <p:spPr>
          <a:xfrm>
            <a:off x="631144" y="1632145"/>
            <a:ext cx="4373700" cy="31506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Clr>
                <a:srgbClr val="F55C21"/>
              </a:buClr>
              <a:buSzPts val="2400"/>
              <a:buNone/>
            </a:pPr>
            <a:endParaRPr lang="en-US" dirty="0">
              <a:solidFill>
                <a:srgbClr val="FFFFFF"/>
              </a:solidFill>
            </a:endParaRPr>
          </a:p>
          <a:p>
            <a:pPr marL="76200" lvl="0" indent="0" algn="l" rtl="0">
              <a:spcBef>
                <a:spcPts val="600"/>
              </a:spcBef>
              <a:spcAft>
                <a:spcPts val="0"/>
              </a:spcAft>
              <a:buClr>
                <a:srgbClr val="F55C21"/>
              </a:buClr>
              <a:buSzPts val="2400"/>
              <a:buNone/>
            </a:pPr>
            <a:endParaRPr lang="en-US" dirty="0"/>
          </a:p>
          <a:p>
            <a:pPr marL="76200" lvl="0" indent="0" algn="l" rtl="0">
              <a:spcBef>
                <a:spcPts val="600"/>
              </a:spcBef>
              <a:spcAft>
                <a:spcPts val="0"/>
              </a:spcAft>
              <a:buClr>
                <a:srgbClr val="F55C21"/>
              </a:buClr>
              <a:buSzPts val="2400"/>
              <a:buNone/>
            </a:pPr>
            <a:r>
              <a:rPr lang="en-US" dirty="0">
                <a:solidFill>
                  <a:srgbClr val="FFFFFF"/>
                </a:solidFill>
                <a:latin typeface="Calibri" panose="020F0502020204030204" pitchFamily="34" charset="0"/>
                <a:cs typeface="Calibri" panose="020F0502020204030204" pitchFamily="34" charset="0"/>
              </a:rPr>
              <a:t>umakrithika.n@outlook.com</a:t>
            </a:r>
          </a:p>
          <a:p>
            <a:pPr marL="76200" indent="0">
              <a:buNone/>
            </a:pPr>
            <a:r>
              <a:rPr lang="en-US" dirty="0">
                <a:latin typeface="Calibri" panose="020F0502020204030204" pitchFamily="34" charset="0"/>
                <a:cs typeface="Calibri" panose="020F0502020204030204" pitchFamily="34" charset="0"/>
              </a:rPr>
              <a:t>d</a:t>
            </a:r>
            <a:r>
              <a:rPr lang="en" dirty="0" err="1">
                <a:latin typeface="Calibri" panose="020F0502020204030204" pitchFamily="34" charset="0"/>
                <a:cs typeface="Calibri" panose="020F0502020204030204" pitchFamily="34" charset="0"/>
              </a:rPr>
              <a:t>atatoinsights.blog</a:t>
            </a:r>
            <a:endParaRPr dirty="0">
              <a:solidFill>
                <a:srgbClr val="FFFFFF"/>
              </a:solidFill>
              <a:latin typeface="Calibri" panose="020F0502020204030204" pitchFamily="34" charset="0"/>
              <a:cs typeface="Calibri" panose="020F0502020204030204" pitchFamily="34" charset="0"/>
            </a:endParaRPr>
          </a:p>
          <a:p>
            <a:pPr marL="76200" lvl="0" indent="0" algn="l" rtl="0">
              <a:spcBef>
                <a:spcPts val="0"/>
              </a:spcBef>
              <a:spcAft>
                <a:spcPts val="0"/>
              </a:spcAft>
              <a:buClr>
                <a:srgbClr val="F55C21"/>
              </a:buClr>
              <a:buSzPts val="2400"/>
              <a:buNone/>
            </a:pPr>
            <a:r>
              <a:rPr lang="en-US" dirty="0">
                <a:latin typeface="Calibri" panose="020F0502020204030204" pitchFamily="34" charset="0"/>
                <a:cs typeface="Calibri" panose="020F0502020204030204" pitchFamily="34" charset="0"/>
              </a:rPr>
              <a:t>u</a:t>
            </a:r>
            <a:r>
              <a:rPr lang="en" dirty="0">
                <a:latin typeface="Calibri" panose="020F0502020204030204" pitchFamily="34" charset="0"/>
                <a:cs typeface="Calibri" panose="020F0502020204030204" pitchFamily="34" charset="0"/>
              </a:rPr>
              <a:t>ma-</a:t>
            </a:r>
            <a:r>
              <a:rPr lang="en" dirty="0" err="1">
                <a:latin typeface="Calibri" panose="020F0502020204030204" pitchFamily="34" charset="0"/>
                <a:cs typeface="Calibri" panose="020F0502020204030204" pitchFamily="34" charset="0"/>
              </a:rPr>
              <a:t>krithika</a:t>
            </a:r>
            <a:endParaRPr lang="en" dirty="0">
              <a:latin typeface="Calibri" panose="020F0502020204030204" pitchFamily="34" charset="0"/>
              <a:cs typeface="Calibri" panose="020F0502020204030204" pitchFamily="34" charset="0"/>
            </a:endParaRPr>
          </a:p>
        </p:txBody>
      </p:sp>
      <p:grpSp>
        <p:nvGrpSpPr>
          <p:cNvPr id="320" name="Google Shape;320;p36"/>
          <p:cNvGrpSpPr/>
          <p:nvPr/>
        </p:nvGrpSpPr>
        <p:grpSpPr>
          <a:xfrm>
            <a:off x="5397193" y="1023197"/>
            <a:ext cx="2668517" cy="2466838"/>
            <a:chOff x="5975075" y="2327500"/>
            <a:chExt cx="420100" cy="388350"/>
          </a:xfrm>
        </p:grpSpPr>
        <p:sp>
          <p:nvSpPr>
            <p:cNvPr id="321" name="Google Shape;321;p3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4F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F4F5C"/>
                </a:solidFill>
              </a:endParaRPr>
            </a:p>
          </p:txBody>
        </p:sp>
        <p:sp>
          <p:nvSpPr>
            <p:cNvPr id="322" name="Google Shape;322;p3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4F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F4F5C"/>
                </a:solidFill>
              </a:endParaRPr>
            </a:p>
          </p:txBody>
        </p:sp>
      </p:grpSp>
      <p:pic>
        <p:nvPicPr>
          <p:cNvPr id="3" name="Picture 2">
            <a:extLst>
              <a:ext uri="{FF2B5EF4-FFF2-40B4-BE49-F238E27FC236}">
                <a16:creationId xmlns:a16="http://schemas.microsoft.com/office/drawing/2014/main" id="{4962385A-0E20-2845-BE57-BA10D8396ED1}"/>
              </a:ext>
            </a:extLst>
          </p:cNvPr>
          <p:cNvPicPr>
            <a:picLocks noChangeAspect="1"/>
          </p:cNvPicPr>
          <p:nvPr/>
        </p:nvPicPr>
        <p:blipFill>
          <a:blip r:embed="rId3"/>
          <a:stretch>
            <a:fillRect/>
          </a:stretch>
        </p:blipFill>
        <p:spPr>
          <a:xfrm>
            <a:off x="329063" y="2833260"/>
            <a:ext cx="374185" cy="374185"/>
          </a:xfrm>
          <a:prstGeom prst="rect">
            <a:avLst/>
          </a:prstGeom>
        </p:spPr>
      </p:pic>
      <p:sp>
        <p:nvSpPr>
          <p:cNvPr id="20" name="TextBox 19">
            <a:extLst>
              <a:ext uri="{FF2B5EF4-FFF2-40B4-BE49-F238E27FC236}">
                <a16:creationId xmlns:a16="http://schemas.microsoft.com/office/drawing/2014/main" id="{D45F6860-4976-8542-85FB-204C68055264}"/>
              </a:ext>
            </a:extLst>
          </p:cNvPr>
          <p:cNvSpPr txBox="1"/>
          <p:nvPr/>
        </p:nvSpPr>
        <p:spPr>
          <a:xfrm>
            <a:off x="762000" y="1842294"/>
            <a:ext cx="3647440" cy="523220"/>
          </a:xfrm>
          <a:prstGeom prst="rect">
            <a:avLst/>
          </a:prstGeom>
          <a:noFill/>
        </p:spPr>
        <p:txBody>
          <a:bodyPr wrap="square" rtlCol="0">
            <a:spAutoFit/>
          </a:bodyPr>
          <a:lstStyle/>
          <a:p>
            <a:r>
              <a:rPr lang="en-US" sz="2800" dirty="0">
                <a:solidFill>
                  <a:srgbClr val="FEFFFE"/>
                </a:solidFill>
                <a:latin typeface="Calibri" panose="020F0502020204030204" pitchFamily="34" charset="0"/>
                <a:cs typeface="Calibri" panose="020F0502020204030204" pitchFamily="34" charset="0"/>
              </a:rPr>
              <a:t>Let’s talk data science!</a:t>
            </a:r>
          </a:p>
        </p:txBody>
      </p:sp>
      <p:pic>
        <p:nvPicPr>
          <p:cNvPr id="23" name="Picture 22">
            <a:extLst>
              <a:ext uri="{FF2B5EF4-FFF2-40B4-BE49-F238E27FC236}">
                <a16:creationId xmlns:a16="http://schemas.microsoft.com/office/drawing/2014/main" id="{922AB3B2-16E2-4742-8819-662D223646D7}"/>
              </a:ext>
            </a:extLst>
          </p:cNvPr>
          <p:cNvPicPr>
            <a:picLocks noChangeAspect="1"/>
          </p:cNvPicPr>
          <p:nvPr/>
        </p:nvPicPr>
        <p:blipFill>
          <a:blip r:embed="rId4"/>
          <a:stretch>
            <a:fillRect/>
          </a:stretch>
        </p:blipFill>
        <p:spPr>
          <a:xfrm>
            <a:off x="166502" y="3560348"/>
            <a:ext cx="728180" cy="728180"/>
          </a:xfrm>
          <a:prstGeom prst="rect">
            <a:avLst/>
          </a:prstGeom>
        </p:spPr>
      </p:pic>
      <p:pic>
        <p:nvPicPr>
          <p:cNvPr id="13" name="Picture 12" descr="A picture containing clipart&#10;&#10;Description automatically generated">
            <a:extLst>
              <a:ext uri="{FF2B5EF4-FFF2-40B4-BE49-F238E27FC236}">
                <a16:creationId xmlns:a16="http://schemas.microsoft.com/office/drawing/2014/main" id="{35FC8C51-C730-2F49-9284-A8AF8EF780F8}"/>
              </a:ext>
            </a:extLst>
          </p:cNvPr>
          <p:cNvPicPr>
            <a:picLocks noChangeAspect="1"/>
          </p:cNvPicPr>
          <p:nvPr/>
        </p:nvPicPr>
        <p:blipFill>
          <a:blip r:embed="rId5"/>
          <a:stretch>
            <a:fillRect/>
          </a:stretch>
        </p:blipFill>
        <p:spPr>
          <a:xfrm>
            <a:off x="358489" y="3317932"/>
            <a:ext cx="344206" cy="3442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7272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99BCD0-E0BE-C840-AC00-6189B689F199}"/>
              </a:ext>
            </a:extLst>
          </p:cNvPr>
          <p:cNvSpPr txBox="1"/>
          <p:nvPr/>
        </p:nvSpPr>
        <p:spPr>
          <a:xfrm>
            <a:off x="289617" y="0"/>
            <a:ext cx="8352578" cy="1723549"/>
          </a:xfrm>
          <a:prstGeom prst="rect">
            <a:avLst/>
          </a:prstGeom>
          <a:noFill/>
        </p:spPr>
        <p:txBody>
          <a:bodyPr wrap="square" rtlCol="0">
            <a:spAutoFit/>
          </a:bodyPr>
          <a:lstStyle/>
          <a:p>
            <a:pPr algn="ctr"/>
            <a:r>
              <a:rPr lang="en-US" sz="3200" dirty="0">
                <a:solidFill>
                  <a:schemeClr val="bg2">
                    <a:lumMod val="60000"/>
                    <a:lumOff val="40000"/>
                  </a:schemeClr>
                </a:solidFill>
                <a:latin typeface="Calibri" panose="020F0502020204030204" pitchFamily="34" charset="0"/>
                <a:cs typeface="Calibri" panose="020F0502020204030204" pitchFamily="34" charset="0"/>
              </a:rPr>
              <a:t>Americans using online news sources</a:t>
            </a:r>
          </a:p>
          <a:p>
            <a:pPr algn="ctr"/>
            <a:r>
              <a:rPr lang="en-US" sz="6000" dirty="0">
                <a:solidFill>
                  <a:srgbClr val="FFFFFF"/>
                </a:solidFill>
                <a:latin typeface="Calibri" panose="020F0502020204030204" pitchFamily="34" charset="0"/>
                <a:cs typeface="Calibri" panose="020F0502020204030204" pitchFamily="34" charset="0"/>
              </a:rPr>
              <a:t>67,446,100</a:t>
            </a:r>
            <a:r>
              <a:rPr lang="en-US" sz="2800" dirty="0">
                <a:solidFill>
                  <a:schemeClr val="bg2">
                    <a:lumMod val="75000"/>
                  </a:schemeClr>
                </a:solidFill>
                <a:latin typeface="Calibri" panose="020F0502020204030204" pitchFamily="34" charset="0"/>
                <a:cs typeface="Calibri" panose="020F0502020204030204" pitchFamily="34" charset="0"/>
              </a:rPr>
              <a:t> </a:t>
            </a:r>
            <a:r>
              <a:rPr lang="en-US" sz="3200" dirty="0">
                <a:solidFill>
                  <a:schemeClr val="bg2">
                    <a:lumMod val="60000"/>
                    <a:lumOff val="40000"/>
                  </a:schemeClr>
                </a:solidFill>
                <a:latin typeface="Calibri" panose="020F0502020204030204" pitchFamily="34" charset="0"/>
                <a:cs typeface="Calibri" panose="020F0502020204030204" pitchFamily="34" charset="0"/>
              </a:rPr>
              <a:t>(2018)</a:t>
            </a:r>
          </a:p>
          <a:p>
            <a:endParaRPr lang="en-US"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83B56AE-C21D-9A44-ABB8-47266F87514C}"/>
                  </a:ext>
                </a:extLst>
              </p14:cNvPr>
              <p14:cNvContentPartPr/>
              <p14:nvPr/>
            </p14:nvContentPartPr>
            <p14:xfrm>
              <a:off x="4395960" y="3735216"/>
              <a:ext cx="360" cy="360"/>
            </p14:xfrm>
          </p:contentPart>
        </mc:Choice>
        <mc:Fallback xmlns="">
          <p:pic>
            <p:nvPicPr>
              <p:cNvPr id="9" name="Ink 8">
                <a:extLst>
                  <a:ext uri="{FF2B5EF4-FFF2-40B4-BE49-F238E27FC236}">
                    <a16:creationId xmlns:a16="http://schemas.microsoft.com/office/drawing/2014/main" id="{583B56AE-C21D-9A44-ABB8-47266F87514C}"/>
                  </a:ext>
                </a:extLst>
              </p:cNvPr>
              <p:cNvPicPr/>
              <p:nvPr/>
            </p:nvPicPr>
            <p:blipFill>
              <a:blip r:embed="rId4"/>
              <a:stretch>
                <a:fillRect/>
              </a:stretch>
            </p:blipFill>
            <p:spPr>
              <a:xfrm>
                <a:off x="4386960" y="3726216"/>
                <a:ext cx="18000" cy="18000"/>
              </a:xfrm>
              <a:prstGeom prst="rect">
                <a:avLst/>
              </a:prstGeom>
            </p:spPr>
          </p:pic>
        </mc:Fallback>
      </mc:AlternateContent>
      <p:sp>
        <p:nvSpPr>
          <p:cNvPr id="4" name="TextBox 3">
            <a:extLst>
              <a:ext uri="{FF2B5EF4-FFF2-40B4-BE49-F238E27FC236}">
                <a16:creationId xmlns:a16="http://schemas.microsoft.com/office/drawing/2014/main" id="{91A88BA5-79AD-524C-9BF2-FA62E39E64E2}"/>
              </a:ext>
            </a:extLst>
          </p:cNvPr>
          <p:cNvSpPr txBox="1"/>
          <p:nvPr/>
        </p:nvSpPr>
        <p:spPr>
          <a:xfrm>
            <a:off x="-490813" y="0"/>
            <a:ext cx="1985235" cy="523220"/>
          </a:xfrm>
          <a:prstGeom prst="rect">
            <a:avLst/>
          </a:prstGeom>
          <a:noFill/>
        </p:spPr>
        <p:txBody>
          <a:bodyPr wrap="square" rtlCol="0" anchor="ctr">
            <a:spAutoFit/>
          </a:bodyPr>
          <a:lstStyle/>
          <a:p>
            <a:pPr algn="ctr"/>
            <a:r>
              <a:rPr lang="en-US" sz="2800" dirty="0">
                <a:solidFill>
                  <a:srgbClr val="FFFFFF"/>
                </a:solidFill>
                <a:latin typeface="Adobe Arabic" panose="02040503050201020203" pitchFamily="18" charset="-78"/>
                <a:cs typeface="Adobe Arabic" panose="02040503050201020203" pitchFamily="18" charset="-78"/>
              </a:rPr>
              <a:t>The </a:t>
            </a:r>
          </a:p>
        </p:txBody>
      </p:sp>
      <p:sp>
        <p:nvSpPr>
          <p:cNvPr id="7" name="TextBox 6">
            <a:extLst>
              <a:ext uri="{FF2B5EF4-FFF2-40B4-BE49-F238E27FC236}">
                <a16:creationId xmlns:a16="http://schemas.microsoft.com/office/drawing/2014/main" id="{22B5FAF3-EFD6-8044-BE50-57A91230E0C2}"/>
              </a:ext>
            </a:extLst>
          </p:cNvPr>
          <p:cNvSpPr txBox="1"/>
          <p:nvPr/>
        </p:nvSpPr>
        <p:spPr>
          <a:xfrm>
            <a:off x="-65405" y="162502"/>
            <a:ext cx="1720696" cy="954107"/>
          </a:xfrm>
          <a:prstGeom prst="rect">
            <a:avLst/>
          </a:prstGeom>
          <a:noFill/>
        </p:spPr>
        <p:txBody>
          <a:bodyPr wrap="square" rtlCol="0">
            <a:spAutoFit/>
          </a:bodyPr>
          <a:lstStyle/>
          <a:p>
            <a:r>
              <a:rPr lang="en-US" sz="2800" dirty="0">
                <a:solidFill>
                  <a:srgbClr val="FFFFFF"/>
                </a:solidFill>
                <a:latin typeface="Adobe Arabic" panose="02040503050201020203" pitchFamily="18" charset="-78"/>
                <a:cs typeface="Adobe Arabic" panose="02040503050201020203" pitchFamily="18" charset="-78"/>
              </a:rPr>
              <a:t>Guardian</a:t>
            </a:r>
          </a:p>
          <a:p>
            <a:endParaRPr lang="en-US"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58744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272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99BCD0-E0BE-C840-AC00-6189B689F199}"/>
              </a:ext>
            </a:extLst>
          </p:cNvPr>
          <p:cNvSpPr txBox="1"/>
          <p:nvPr/>
        </p:nvSpPr>
        <p:spPr>
          <a:xfrm>
            <a:off x="289617" y="0"/>
            <a:ext cx="8352578" cy="1723549"/>
          </a:xfrm>
          <a:prstGeom prst="rect">
            <a:avLst/>
          </a:prstGeom>
          <a:noFill/>
        </p:spPr>
        <p:txBody>
          <a:bodyPr wrap="square" rtlCol="0">
            <a:spAutoFit/>
          </a:bodyPr>
          <a:lstStyle/>
          <a:p>
            <a:pPr algn="ctr"/>
            <a:r>
              <a:rPr lang="en-US" sz="3200">
                <a:solidFill>
                  <a:schemeClr val="bg2">
                    <a:lumMod val="75000"/>
                  </a:schemeClr>
                </a:solidFill>
                <a:latin typeface="Calibri" panose="020F0502020204030204" pitchFamily="34" charset="0"/>
                <a:cs typeface="Calibri" panose="020F0502020204030204" pitchFamily="34" charset="0"/>
              </a:rPr>
              <a:t>Americans using online news sources</a:t>
            </a:r>
          </a:p>
          <a:p>
            <a:pPr algn="ctr"/>
            <a:r>
              <a:rPr lang="en-US" sz="6000">
                <a:solidFill>
                  <a:schemeClr val="bg2">
                    <a:lumMod val="75000"/>
                  </a:schemeClr>
                </a:solidFill>
                <a:latin typeface="Calibri" panose="020F0502020204030204" pitchFamily="34" charset="0"/>
                <a:cs typeface="Calibri" panose="020F0502020204030204" pitchFamily="34" charset="0"/>
              </a:rPr>
              <a:t>67,446,100</a:t>
            </a:r>
            <a:r>
              <a:rPr lang="en-US" sz="2800">
                <a:solidFill>
                  <a:schemeClr val="bg2">
                    <a:lumMod val="75000"/>
                  </a:schemeClr>
                </a:solidFill>
                <a:latin typeface="Calibri" panose="020F0502020204030204" pitchFamily="34" charset="0"/>
                <a:cs typeface="Calibri" panose="020F0502020204030204" pitchFamily="34" charset="0"/>
              </a:rPr>
              <a:t> </a:t>
            </a:r>
            <a:r>
              <a:rPr lang="en-US" sz="3200">
                <a:solidFill>
                  <a:schemeClr val="bg2">
                    <a:lumMod val="75000"/>
                  </a:schemeClr>
                </a:solidFill>
                <a:latin typeface="Calibri" panose="020F0502020204030204" pitchFamily="34" charset="0"/>
                <a:cs typeface="Calibri" panose="020F0502020204030204" pitchFamily="34" charset="0"/>
              </a:rPr>
              <a:t>(2018)</a:t>
            </a:r>
          </a:p>
          <a:p>
            <a:endParaRPr lang="en-US">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83B56AE-C21D-9A44-ABB8-47266F87514C}"/>
                  </a:ext>
                </a:extLst>
              </p14:cNvPr>
              <p14:cNvContentPartPr/>
              <p14:nvPr/>
            </p14:nvContentPartPr>
            <p14:xfrm>
              <a:off x="4395960" y="3735216"/>
              <a:ext cx="360" cy="360"/>
            </p14:xfrm>
          </p:contentPart>
        </mc:Choice>
        <mc:Fallback xmlns="">
          <p:pic>
            <p:nvPicPr>
              <p:cNvPr id="9" name="Ink 8">
                <a:extLst>
                  <a:ext uri="{FF2B5EF4-FFF2-40B4-BE49-F238E27FC236}">
                    <a16:creationId xmlns:a16="http://schemas.microsoft.com/office/drawing/2014/main" id="{583B56AE-C21D-9A44-ABB8-47266F87514C}"/>
                  </a:ext>
                </a:extLst>
              </p:cNvPr>
              <p:cNvPicPr/>
              <p:nvPr/>
            </p:nvPicPr>
            <p:blipFill>
              <a:blip r:embed="rId4"/>
              <a:stretch>
                <a:fillRect/>
              </a:stretch>
            </p:blipFill>
            <p:spPr>
              <a:xfrm>
                <a:off x="4386960" y="3726216"/>
                <a:ext cx="18000" cy="18000"/>
              </a:xfrm>
              <a:prstGeom prst="rect">
                <a:avLst/>
              </a:prstGeom>
            </p:spPr>
          </p:pic>
        </mc:Fallback>
      </mc:AlternateContent>
      <p:sp>
        <p:nvSpPr>
          <p:cNvPr id="2" name="Rectangle 1">
            <a:extLst>
              <a:ext uri="{FF2B5EF4-FFF2-40B4-BE49-F238E27FC236}">
                <a16:creationId xmlns:a16="http://schemas.microsoft.com/office/drawing/2014/main" id="{F321F529-A520-4C41-9E7F-43BCA316A157}"/>
              </a:ext>
            </a:extLst>
          </p:cNvPr>
          <p:cNvSpPr/>
          <p:nvPr/>
        </p:nvSpPr>
        <p:spPr>
          <a:xfrm>
            <a:off x="174802" y="1408284"/>
            <a:ext cx="8794395" cy="1015663"/>
          </a:xfrm>
          <a:prstGeom prst="rect">
            <a:avLst/>
          </a:prstGeom>
        </p:spPr>
        <p:txBody>
          <a:bodyPr wrap="none">
            <a:spAutoFit/>
          </a:bodyPr>
          <a:lstStyle/>
          <a:p>
            <a:pPr algn="ctr"/>
            <a:r>
              <a:rPr lang="en-US" sz="6000" dirty="0">
                <a:solidFill>
                  <a:srgbClr val="FFFFFF"/>
                </a:solidFill>
                <a:latin typeface="Calibri" panose="020F0502020204030204" pitchFamily="34" charset="0"/>
                <a:cs typeface="Calibri" panose="020F0502020204030204" pitchFamily="34" charset="0"/>
              </a:rPr>
              <a:t>80% </a:t>
            </a:r>
            <a:r>
              <a:rPr lang="en-US" sz="3200" dirty="0">
                <a:solidFill>
                  <a:schemeClr val="bg2">
                    <a:lumMod val="60000"/>
                    <a:lumOff val="40000"/>
                  </a:schemeClr>
                </a:solidFill>
                <a:latin typeface="Calibri" panose="020F0502020204030204" pitchFamily="34" charset="0"/>
                <a:cs typeface="Calibri" panose="020F0502020204030204" pitchFamily="34" charset="0"/>
              </a:rPr>
              <a:t>fake news is a bigger threat than terrorism</a:t>
            </a:r>
          </a:p>
        </p:txBody>
      </p:sp>
      <p:sp>
        <p:nvSpPr>
          <p:cNvPr id="4" name="TextBox 3">
            <a:extLst>
              <a:ext uri="{FF2B5EF4-FFF2-40B4-BE49-F238E27FC236}">
                <a16:creationId xmlns:a16="http://schemas.microsoft.com/office/drawing/2014/main" id="{91A88BA5-79AD-524C-9BF2-FA62E39E64E2}"/>
              </a:ext>
            </a:extLst>
          </p:cNvPr>
          <p:cNvSpPr txBox="1"/>
          <p:nvPr/>
        </p:nvSpPr>
        <p:spPr>
          <a:xfrm>
            <a:off x="-490813" y="0"/>
            <a:ext cx="1985235" cy="523220"/>
          </a:xfrm>
          <a:prstGeom prst="rect">
            <a:avLst/>
          </a:prstGeom>
          <a:noFill/>
        </p:spPr>
        <p:txBody>
          <a:bodyPr wrap="square" rtlCol="0" anchor="ctr">
            <a:spAutoFit/>
          </a:bodyPr>
          <a:lstStyle/>
          <a:p>
            <a:pPr algn="ctr"/>
            <a:r>
              <a:rPr lang="en-US" sz="2800" dirty="0">
                <a:solidFill>
                  <a:srgbClr val="FFFFFF"/>
                </a:solidFill>
                <a:latin typeface="Adobe Arabic" panose="02040503050201020203" pitchFamily="18" charset="-78"/>
                <a:cs typeface="Adobe Arabic" panose="02040503050201020203" pitchFamily="18" charset="-78"/>
              </a:rPr>
              <a:t>The </a:t>
            </a:r>
          </a:p>
        </p:txBody>
      </p:sp>
      <p:sp>
        <p:nvSpPr>
          <p:cNvPr id="7" name="TextBox 6">
            <a:extLst>
              <a:ext uri="{FF2B5EF4-FFF2-40B4-BE49-F238E27FC236}">
                <a16:creationId xmlns:a16="http://schemas.microsoft.com/office/drawing/2014/main" id="{22B5FAF3-EFD6-8044-BE50-57A91230E0C2}"/>
              </a:ext>
            </a:extLst>
          </p:cNvPr>
          <p:cNvSpPr txBox="1"/>
          <p:nvPr/>
        </p:nvSpPr>
        <p:spPr>
          <a:xfrm>
            <a:off x="-65405" y="162502"/>
            <a:ext cx="1720696" cy="954107"/>
          </a:xfrm>
          <a:prstGeom prst="rect">
            <a:avLst/>
          </a:prstGeom>
          <a:noFill/>
        </p:spPr>
        <p:txBody>
          <a:bodyPr wrap="square" rtlCol="0">
            <a:spAutoFit/>
          </a:bodyPr>
          <a:lstStyle/>
          <a:p>
            <a:r>
              <a:rPr lang="en-US" sz="2800" dirty="0">
                <a:solidFill>
                  <a:srgbClr val="FFFFFF"/>
                </a:solidFill>
                <a:latin typeface="Adobe Arabic" panose="02040503050201020203" pitchFamily="18" charset="-78"/>
                <a:cs typeface="Adobe Arabic" panose="02040503050201020203" pitchFamily="18" charset="-78"/>
              </a:rPr>
              <a:t>Guardian</a:t>
            </a:r>
          </a:p>
          <a:p>
            <a:endParaRPr lang="en-US"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791590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272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99BCD0-E0BE-C840-AC00-6189B689F199}"/>
              </a:ext>
            </a:extLst>
          </p:cNvPr>
          <p:cNvSpPr txBox="1"/>
          <p:nvPr/>
        </p:nvSpPr>
        <p:spPr>
          <a:xfrm>
            <a:off x="289617" y="0"/>
            <a:ext cx="8352578" cy="1723549"/>
          </a:xfrm>
          <a:prstGeom prst="rect">
            <a:avLst/>
          </a:prstGeom>
          <a:noFill/>
        </p:spPr>
        <p:txBody>
          <a:bodyPr wrap="square" rtlCol="0">
            <a:spAutoFit/>
          </a:bodyPr>
          <a:lstStyle/>
          <a:p>
            <a:pPr algn="ctr"/>
            <a:r>
              <a:rPr lang="en-US" sz="3200">
                <a:solidFill>
                  <a:schemeClr val="bg2">
                    <a:lumMod val="75000"/>
                  </a:schemeClr>
                </a:solidFill>
                <a:latin typeface="Calibri" panose="020F0502020204030204" pitchFamily="34" charset="0"/>
                <a:cs typeface="Calibri" panose="020F0502020204030204" pitchFamily="34" charset="0"/>
              </a:rPr>
              <a:t>Americans using online news sources</a:t>
            </a:r>
          </a:p>
          <a:p>
            <a:pPr algn="ctr"/>
            <a:r>
              <a:rPr lang="en-US" sz="6000">
                <a:solidFill>
                  <a:schemeClr val="bg2">
                    <a:lumMod val="75000"/>
                  </a:schemeClr>
                </a:solidFill>
                <a:latin typeface="Calibri" panose="020F0502020204030204" pitchFamily="34" charset="0"/>
                <a:cs typeface="Calibri" panose="020F0502020204030204" pitchFamily="34" charset="0"/>
              </a:rPr>
              <a:t>67,446,100</a:t>
            </a:r>
            <a:r>
              <a:rPr lang="en-US" sz="2800">
                <a:solidFill>
                  <a:schemeClr val="bg2">
                    <a:lumMod val="75000"/>
                  </a:schemeClr>
                </a:solidFill>
                <a:latin typeface="Calibri" panose="020F0502020204030204" pitchFamily="34" charset="0"/>
                <a:cs typeface="Calibri" panose="020F0502020204030204" pitchFamily="34" charset="0"/>
              </a:rPr>
              <a:t> </a:t>
            </a:r>
            <a:r>
              <a:rPr lang="en-US" sz="3200">
                <a:solidFill>
                  <a:schemeClr val="bg2">
                    <a:lumMod val="75000"/>
                  </a:schemeClr>
                </a:solidFill>
                <a:latin typeface="Calibri" panose="020F0502020204030204" pitchFamily="34" charset="0"/>
                <a:cs typeface="Calibri" panose="020F0502020204030204" pitchFamily="34" charset="0"/>
              </a:rPr>
              <a:t>(2018)</a:t>
            </a:r>
          </a:p>
          <a:p>
            <a:endParaRPr lang="en-US">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83B56AE-C21D-9A44-ABB8-47266F87514C}"/>
                  </a:ext>
                </a:extLst>
              </p14:cNvPr>
              <p14:cNvContentPartPr/>
              <p14:nvPr/>
            </p14:nvContentPartPr>
            <p14:xfrm>
              <a:off x="4395960" y="3735216"/>
              <a:ext cx="360" cy="360"/>
            </p14:xfrm>
          </p:contentPart>
        </mc:Choice>
        <mc:Fallback xmlns="">
          <p:pic>
            <p:nvPicPr>
              <p:cNvPr id="9" name="Ink 8">
                <a:extLst>
                  <a:ext uri="{FF2B5EF4-FFF2-40B4-BE49-F238E27FC236}">
                    <a16:creationId xmlns:a16="http://schemas.microsoft.com/office/drawing/2014/main" id="{583B56AE-C21D-9A44-ABB8-47266F87514C}"/>
                  </a:ext>
                </a:extLst>
              </p:cNvPr>
              <p:cNvPicPr/>
              <p:nvPr/>
            </p:nvPicPr>
            <p:blipFill>
              <a:blip r:embed="rId4"/>
              <a:stretch>
                <a:fillRect/>
              </a:stretch>
            </p:blipFill>
            <p:spPr>
              <a:xfrm>
                <a:off x="4386960" y="3726216"/>
                <a:ext cx="18000" cy="18000"/>
              </a:xfrm>
              <a:prstGeom prst="rect">
                <a:avLst/>
              </a:prstGeom>
            </p:spPr>
          </p:pic>
        </mc:Fallback>
      </mc:AlternateContent>
      <p:sp>
        <p:nvSpPr>
          <p:cNvPr id="2" name="Rectangle 1">
            <a:extLst>
              <a:ext uri="{FF2B5EF4-FFF2-40B4-BE49-F238E27FC236}">
                <a16:creationId xmlns:a16="http://schemas.microsoft.com/office/drawing/2014/main" id="{F321F529-A520-4C41-9E7F-43BCA316A157}"/>
              </a:ext>
            </a:extLst>
          </p:cNvPr>
          <p:cNvSpPr/>
          <p:nvPr/>
        </p:nvSpPr>
        <p:spPr>
          <a:xfrm>
            <a:off x="174802" y="1408284"/>
            <a:ext cx="8794395" cy="1015663"/>
          </a:xfrm>
          <a:prstGeom prst="rect">
            <a:avLst/>
          </a:prstGeom>
        </p:spPr>
        <p:txBody>
          <a:bodyPr wrap="none">
            <a:spAutoFit/>
          </a:bodyPr>
          <a:lstStyle/>
          <a:p>
            <a:pPr algn="ctr"/>
            <a:r>
              <a:rPr lang="en-US" sz="6000" dirty="0">
                <a:solidFill>
                  <a:schemeClr val="bg2">
                    <a:lumMod val="75000"/>
                  </a:schemeClr>
                </a:solidFill>
                <a:latin typeface="Calibri" panose="020F0502020204030204" pitchFamily="34" charset="0"/>
                <a:cs typeface="Calibri" panose="020F0502020204030204" pitchFamily="34" charset="0"/>
              </a:rPr>
              <a:t>80% </a:t>
            </a:r>
            <a:r>
              <a:rPr lang="en-US" sz="3200" dirty="0">
                <a:solidFill>
                  <a:schemeClr val="bg2">
                    <a:lumMod val="75000"/>
                  </a:schemeClr>
                </a:solidFill>
                <a:latin typeface="Calibri" panose="020F0502020204030204" pitchFamily="34" charset="0"/>
                <a:cs typeface="Calibri" panose="020F0502020204030204" pitchFamily="34" charset="0"/>
              </a:rPr>
              <a:t>fake news is a bigger threat than terrorism</a:t>
            </a:r>
          </a:p>
        </p:txBody>
      </p:sp>
      <p:sp>
        <p:nvSpPr>
          <p:cNvPr id="5" name="TextBox 4">
            <a:extLst>
              <a:ext uri="{FF2B5EF4-FFF2-40B4-BE49-F238E27FC236}">
                <a16:creationId xmlns:a16="http://schemas.microsoft.com/office/drawing/2014/main" id="{368F9857-0D78-5845-AD5C-C325ABBBE4A5}"/>
              </a:ext>
            </a:extLst>
          </p:cNvPr>
          <p:cNvSpPr txBox="1"/>
          <p:nvPr/>
        </p:nvSpPr>
        <p:spPr>
          <a:xfrm>
            <a:off x="794943" y="2486882"/>
            <a:ext cx="8024204" cy="1015663"/>
          </a:xfrm>
          <a:prstGeom prst="rect">
            <a:avLst/>
          </a:prstGeom>
          <a:noFill/>
        </p:spPr>
        <p:txBody>
          <a:bodyPr wrap="square" rtlCol="0">
            <a:spAutoFit/>
          </a:bodyPr>
          <a:lstStyle/>
          <a:p>
            <a:r>
              <a:rPr lang="en-US" sz="6000" dirty="0">
                <a:solidFill>
                  <a:srgbClr val="FEFFFE"/>
                </a:solidFill>
              </a:rPr>
              <a:t>74% </a:t>
            </a:r>
            <a:r>
              <a:rPr lang="en-US" sz="3200" dirty="0">
                <a:solidFill>
                  <a:schemeClr val="bg2">
                    <a:lumMod val="60000"/>
                    <a:lumOff val="40000"/>
                  </a:schemeClr>
                </a:solidFill>
              </a:rPr>
              <a:t>want to know fake or real </a:t>
            </a:r>
          </a:p>
        </p:txBody>
      </p:sp>
      <p:sp>
        <p:nvSpPr>
          <p:cNvPr id="4" name="TextBox 3">
            <a:extLst>
              <a:ext uri="{FF2B5EF4-FFF2-40B4-BE49-F238E27FC236}">
                <a16:creationId xmlns:a16="http://schemas.microsoft.com/office/drawing/2014/main" id="{91A88BA5-79AD-524C-9BF2-FA62E39E64E2}"/>
              </a:ext>
            </a:extLst>
          </p:cNvPr>
          <p:cNvSpPr txBox="1"/>
          <p:nvPr/>
        </p:nvSpPr>
        <p:spPr>
          <a:xfrm>
            <a:off x="-490813" y="0"/>
            <a:ext cx="1985235" cy="523220"/>
          </a:xfrm>
          <a:prstGeom prst="rect">
            <a:avLst/>
          </a:prstGeom>
          <a:noFill/>
        </p:spPr>
        <p:txBody>
          <a:bodyPr wrap="square" rtlCol="0" anchor="ctr">
            <a:spAutoFit/>
          </a:bodyPr>
          <a:lstStyle/>
          <a:p>
            <a:pPr algn="ctr"/>
            <a:r>
              <a:rPr lang="en-US" sz="2800" dirty="0">
                <a:solidFill>
                  <a:srgbClr val="FFFFFF"/>
                </a:solidFill>
                <a:latin typeface="Adobe Arabic" panose="02040503050201020203" pitchFamily="18" charset="-78"/>
                <a:cs typeface="Adobe Arabic" panose="02040503050201020203" pitchFamily="18" charset="-78"/>
              </a:rPr>
              <a:t>The </a:t>
            </a:r>
          </a:p>
        </p:txBody>
      </p:sp>
      <p:sp>
        <p:nvSpPr>
          <p:cNvPr id="7" name="TextBox 6">
            <a:extLst>
              <a:ext uri="{FF2B5EF4-FFF2-40B4-BE49-F238E27FC236}">
                <a16:creationId xmlns:a16="http://schemas.microsoft.com/office/drawing/2014/main" id="{22B5FAF3-EFD6-8044-BE50-57A91230E0C2}"/>
              </a:ext>
            </a:extLst>
          </p:cNvPr>
          <p:cNvSpPr txBox="1"/>
          <p:nvPr/>
        </p:nvSpPr>
        <p:spPr>
          <a:xfrm>
            <a:off x="-65405" y="162502"/>
            <a:ext cx="1720696" cy="954107"/>
          </a:xfrm>
          <a:prstGeom prst="rect">
            <a:avLst/>
          </a:prstGeom>
          <a:noFill/>
        </p:spPr>
        <p:txBody>
          <a:bodyPr wrap="square" rtlCol="0">
            <a:spAutoFit/>
          </a:bodyPr>
          <a:lstStyle/>
          <a:p>
            <a:r>
              <a:rPr lang="en-US" sz="2800" dirty="0">
                <a:solidFill>
                  <a:srgbClr val="FFFFFF"/>
                </a:solidFill>
                <a:latin typeface="Adobe Arabic" panose="02040503050201020203" pitchFamily="18" charset="-78"/>
                <a:cs typeface="Adobe Arabic" panose="02040503050201020203" pitchFamily="18" charset="-78"/>
              </a:rPr>
              <a:t>Guardian</a:t>
            </a:r>
          </a:p>
          <a:p>
            <a:endParaRPr lang="en-US"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384795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272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99BCD0-E0BE-C840-AC00-6189B689F199}"/>
              </a:ext>
            </a:extLst>
          </p:cNvPr>
          <p:cNvSpPr txBox="1"/>
          <p:nvPr/>
        </p:nvSpPr>
        <p:spPr>
          <a:xfrm>
            <a:off x="289617" y="0"/>
            <a:ext cx="8352578" cy="1723549"/>
          </a:xfrm>
          <a:prstGeom prst="rect">
            <a:avLst/>
          </a:prstGeom>
          <a:noFill/>
        </p:spPr>
        <p:txBody>
          <a:bodyPr wrap="square" rtlCol="0">
            <a:spAutoFit/>
          </a:bodyPr>
          <a:lstStyle/>
          <a:p>
            <a:pPr algn="ctr"/>
            <a:r>
              <a:rPr lang="en-US" sz="3200">
                <a:solidFill>
                  <a:schemeClr val="bg2">
                    <a:lumMod val="75000"/>
                  </a:schemeClr>
                </a:solidFill>
                <a:latin typeface="Calibri" panose="020F0502020204030204" pitchFamily="34" charset="0"/>
                <a:cs typeface="Calibri" panose="020F0502020204030204" pitchFamily="34" charset="0"/>
              </a:rPr>
              <a:t>Americans using online news sources</a:t>
            </a:r>
          </a:p>
          <a:p>
            <a:pPr algn="ctr"/>
            <a:r>
              <a:rPr lang="en-US" sz="6000">
                <a:solidFill>
                  <a:schemeClr val="bg2">
                    <a:lumMod val="75000"/>
                  </a:schemeClr>
                </a:solidFill>
                <a:latin typeface="Calibri" panose="020F0502020204030204" pitchFamily="34" charset="0"/>
                <a:cs typeface="Calibri" panose="020F0502020204030204" pitchFamily="34" charset="0"/>
              </a:rPr>
              <a:t>67,446,100</a:t>
            </a:r>
            <a:r>
              <a:rPr lang="en-US" sz="2800">
                <a:solidFill>
                  <a:schemeClr val="bg2">
                    <a:lumMod val="75000"/>
                  </a:schemeClr>
                </a:solidFill>
                <a:latin typeface="Calibri" panose="020F0502020204030204" pitchFamily="34" charset="0"/>
                <a:cs typeface="Calibri" panose="020F0502020204030204" pitchFamily="34" charset="0"/>
              </a:rPr>
              <a:t> </a:t>
            </a:r>
            <a:r>
              <a:rPr lang="en-US" sz="3200">
                <a:solidFill>
                  <a:schemeClr val="bg2">
                    <a:lumMod val="75000"/>
                  </a:schemeClr>
                </a:solidFill>
                <a:latin typeface="Calibri" panose="020F0502020204030204" pitchFamily="34" charset="0"/>
                <a:cs typeface="Calibri" panose="020F0502020204030204" pitchFamily="34" charset="0"/>
              </a:rPr>
              <a:t>(2018)</a:t>
            </a:r>
          </a:p>
          <a:p>
            <a:endParaRPr lang="en-US">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83B56AE-C21D-9A44-ABB8-47266F87514C}"/>
                  </a:ext>
                </a:extLst>
              </p14:cNvPr>
              <p14:cNvContentPartPr/>
              <p14:nvPr/>
            </p14:nvContentPartPr>
            <p14:xfrm>
              <a:off x="4395960" y="3735216"/>
              <a:ext cx="360" cy="360"/>
            </p14:xfrm>
          </p:contentPart>
        </mc:Choice>
        <mc:Fallback xmlns="">
          <p:pic>
            <p:nvPicPr>
              <p:cNvPr id="9" name="Ink 8">
                <a:extLst>
                  <a:ext uri="{FF2B5EF4-FFF2-40B4-BE49-F238E27FC236}">
                    <a16:creationId xmlns:a16="http://schemas.microsoft.com/office/drawing/2014/main" id="{583B56AE-C21D-9A44-ABB8-47266F87514C}"/>
                  </a:ext>
                </a:extLst>
              </p:cNvPr>
              <p:cNvPicPr/>
              <p:nvPr/>
            </p:nvPicPr>
            <p:blipFill>
              <a:blip r:embed="rId4"/>
              <a:stretch>
                <a:fillRect/>
              </a:stretch>
            </p:blipFill>
            <p:spPr>
              <a:xfrm>
                <a:off x="4386960" y="3726216"/>
                <a:ext cx="18000" cy="18000"/>
              </a:xfrm>
              <a:prstGeom prst="rect">
                <a:avLst/>
              </a:prstGeom>
            </p:spPr>
          </p:pic>
        </mc:Fallback>
      </mc:AlternateContent>
      <p:sp>
        <p:nvSpPr>
          <p:cNvPr id="2" name="Rectangle 1">
            <a:extLst>
              <a:ext uri="{FF2B5EF4-FFF2-40B4-BE49-F238E27FC236}">
                <a16:creationId xmlns:a16="http://schemas.microsoft.com/office/drawing/2014/main" id="{F321F529-A520-4C41-9E7F-43BCA316A157}"/>
              </a:ext>
            </a:extLst>
          </p:cNvPr>
          <p:cNvSpPr/>
          <p:nvPr/>
        </p:nvSpPr>
        <p:spPr>
          <a:xfrm>
            <a:off x="174802" y="1408284"/>
            <a:ext cx="8794395" cy="1015663"/>
          </a:xfrm>
          <a:prstGeom prst="rect">
            <a:avLst/>
          </a:prstGeom>
        </p:spPr>
        <p:txBody>
          <a:bodyPr wrap="none">
            <a:spAutoFit/>
          </a:bodyPr>
          <a:lstStyle/>
          <a:p>
            <a:pPr algn="ctr"/>
            <a:r>
              <a:rPr lang="en-US" sz="6000" dirty="0">
                <a:solidFill>
                  <a:schemeClr val="bg2">
                    <a:lumMod val="75000"/>
                  </a:schemeClr>
                </a:solidFill>
                <a:latin typeface="Calibri" panose="020F0502020204030204" pitchFamily="34" charset="0"/>
                <a:cs typeface="Calibri" panose="020F0502020204030204" pitchFamily="34" charset="0"/>
              </a:rPr>
              <a:t>80% </a:t>
            </a:r>
            <a:r>
              <a:rPr lang="en-US" sz="3200" dirty="0">
                <a:solidFill>
                  <a:schemeClr val="bg2">
                    <a:lumMod val="75000"/>
                  </a:schemeClr>
                </a:solidFill>
                <a:latin typeface="Calibri" panose="020F0502020204030204" pitchFamily="34" charset="0"/>
                <a:cs typeface="Calibri" panose="020F0502020204030204" pitchFamily="34" charset="0"/>
              </a:rPr>
              <a:t>fake news is a bigger threat than terrorism</a:t>
            </a:r>
          </a:p>
        </p:txBody>
      </p:sp>
      <p:pic>
        <p:nvPicPr>
          <p:cNvPr id="6" name="Picture 5">
            <a:extLst>
              <a:ext uri="{FF2B5EF4-FFF2-40B4-BE49-F238E27FC236}">
                <a16:creationId xmlns:a16="http://schemas.microsoft.com/office/drawing/2014/main" id="{56887541-0D73-EF43-BCC2-799E345F88E7}"/>
              </a:ext>
            </a:extLst>
          </p:cNvPr>
          <p:cNvPicPr>
            <a:picLocks noChangeAspect="1"/>
          </p:cNvPicPr>
          <p:nvPr/>
        </p:nvPicPr>
        <p:blipFill>
          <a:blip r:embed="rId5"/>
          <a:stretch>
            <a:fillRect/>
          </a:stretch>
        </p:blipFill>
        <p:spPr>
          <a:xfrm>
            <a:off x="3838070" y="4581144"/>
            <a:ext cx="1255672" cy="670505"/>
          </a:xfrm>
          <a:prstGeom prst="rect">
            <a:avLst/>
          </a:prstGeom>
        </p:spPr>
      </p:pic>
      <p:sp>
        <p:nvSpPr>
          <p:cNvPr id="5" name="TextBox 4">
            <a:extLst>
              <a:ext uri="{FF2B5EF4-FFF2-40B4-BE49-F238E27FC236}">
                <a16:creationId xmlns:a16="http://schemas.microsoft.com/office/drawing/2014/main" id="{368F9857-0D78-5845-AD5C-C325ABBBE4A5}"/>
              </a:ext>
            </a:extLst>
          </p:cNvPr>
          <p:cNvSpPr txBox="1"/>
          <p:nvPr/>
        </p:nvSpPr>
        <p:spPr>
          <a:xfrm>
            <a:off x="794943" y="2486882"/>
            <a:ext cx="8024204" cy="1015663"/>
          </a:xfrm>
          <a:prstGeom prst="rect">
            <a:avLst/>
          </a:prstGeom>
          <a:noFill/>
        </p:spPr>
        <p:txBody>
          <a:bodyPr wrap="square" rtlCol="0">
            <a:spAutoFit/>
          </a:bodyPr>
          <a:lstStyle/>
          <a:p>
            <a:r>
              <a:rPr lang="en-US" sz="6000" dirty="0">
                <a:solidFill>
                  <a:schemeClr val="bg2">
                    <a:lumMod val="75000"/>
                  </a:schemeClr>
                </a:solidFill>
              </a:rPr>
              <a:t>74% </a:t>
            </a:r>
            <a:r>
              <a:rPr lang="en-US" sz="3200" dirty="0">
                <a:solidFill>
                  <a:schemeClr val="bg2">
                    <a:lumMod val="75000"/>
                  </a:schemeClr>
                </a:solidFill>
              </a:rPr>
              <a:t>inclined to know fake or real </a:t>
            </a:r>
          </a:p>
        </p:txBody>
      </p:sp>
      <p:sp>
        <p:nvSpPr>
          <p:cNvPr id="4" name="TextBox 3">
            <a:extLst>
              <a:ext uri="{FF2B5EF4-FFF2-40B4-BE49-F238E27FC236}">
                <a16:creationId xmlns:a16="http://schemas.microsoft.com/office/drawing/2014/main" id="{5051F74F-DAAD-1345-94F8-030EE31A5604}"/>
              </a:ext>
            </a:extLst>
          </p:cNvPr>
          <p:cNvSpPr txBox="1"/>
          <p:nvPr/>
        </p:nvSpPr>
        <p:spPr>
          <a:xfrm>
            <a:off x="617991" y="3735216"/>
            <a:ext cx="8024204" cy="707886"/>
          </a:xfrm>
          <a:prstGeom prst="rect">
            <a:avLst/>
          </a:prstGeom>
          <a:noFill/>
        </p:spPr>
        <p:txBody>
          <a:bodyPr wrap="square" rtlCol="0">
            <a:spAutoFit/>
          </a:bodyPr>
          <a:lstStyle/>
          <a:p>
            <a:r>
              <a:rPr lang="en-US" sz="4000" dirty="0">
                <a:solidFill>
                  <a:srgbClr val="FEFFFE"/>
                </a:solidFill>
              </a:rPr>
              <a:t>Provoke violence and hate crime!!!</a:t>
            </a:r>
          </a:p>
        </p:txBody>
      </p:sp>
    </p:spTree>
    <p:extLst>
      <p:ext uri="{BB962C8B-B14F-4D97-AF65-F5344CB8AC3E}">
        <p14:creationId xmlns:p14="http://schemas.microsoft.com/office/powerpoint/2010/main" val="17191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xfrm>
            <a:off x="984050" y="0"/>
            <a:ext cx="7175700" cy="3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latin typeface="Calibri" panose="020F0502020204030204" pitchFamily="34" charset="0"/>
                <a:cs typeface="Calibri" panose="020F0502020204030204" pitchFamily="34" charset="0"/>
              </a:rPr>
              <a:t>Fact or Fake</a:t>
            </a:r>
            <a:br>
              <a:rPr lang="en">
                <a:latin typeface="Calibri" panose="020F0502020204030204" pitchFamily="34" charset="0"/>
                <a:cs typeface="Calibri" panose="020F0502020204030204" pitchFamily="34" charset="0"/>
              </a:rPr>
            </a:br>
            <a:r>
              <a:rPr lang="en" sz="4000" b="0">
                <a:latin typeface="Calibri" panose="020F0502020204030204" pitchFamily="34" charset="0"/>
                <a:cs typeface="Calibri" panose="020F0502020204030204" pitchFamily="34" charset="0"/>
              </a:rPr>
              <a:t>Fake News Detector</a:t>
            </a:r>
            <a:endParaRPr sz="4000" b="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27752AC-2D1F-5840-9893-7E0CA2DD0DBB}"/>
              </a:ext>
            </a:extLst>
          </p:cNvPr>
          <p:cNvSpPr txBox="1"/>
          <p:nvPr/>
        </p:nvSpPr>
        <p:spPr>
          <a:xfrm>
            <a:off x="3306269" y="3645623"/>
            <a:ext cx="2531462" cy="1200329"/>
          </a:xfrm>
          <a:prstGeom prst="rect">
            <a:avLst/>
          </a:prstGeom>
          <a:noFill/>
        </p:spPr>
        <p:txBody>
          <a:bodyPr wrap="square" rtlCol="0">
            <a:spAutoFit/>
          </a:bodyPr>
          <a:lstStyle/>
          <a:p>
            <a:pPr algn="ctr"/>
            <a:r>
              <a:rPr lang="en-US" sz="2400">
                <a:solidFill>
                  <a:schemeClr val="bg2">
                    <a:lumMod val="20000"/>
                    <a:lumOff val="80000"/>
                  </a:schemeClr>
                </a:solidFill>
                <a:latin typeface="Calibri" panose="020F0502020204030204" pitchFamily="34" charset="0"/>
                <a:cs typeface="Calibri" panose="020F0502020204030204" pitchFamily="34" charset="0"/>
              </a:rPr>
              <a:t>By</a:t>
            </a:r>
          </a:p>
          <a:p>
            <a:pPr algn="ctr"/>
            <a:endParaRPr lang="en-US" sz="2400">
              <a:solidFill>
                <a:schemeClr val="bg2">
                  <a:lumMod val="20000"/>
                  <a:lumOff val="80000"/>
                </a:schemeClr>
              </a:solidFill>
              <a:latin typeface="Calibri" panose="020F0502020204030204" pitchFamily="34" charset="0"/>
              <a:cs typeface="Calibri" panose="020F0502020204030204" pitchFamily="34" charset="0"/>
            </a:endParaRPr>
          </a:p>
          <a:p>
            <a:pPr algn="ctr"/>
            <a:r>
              <a:rPr lang="en-US" sz="2400">
                <a:solidFill>
                  <a:schemeClr val="bg2">
                    <a:lumMod val="20000"/>
                    <a:lumOff val="80000"/>
                  </a:schemeClr>
                </a:solidFill>
                <a:latin typeface="Calibri" panose="020F0502020204030204" pitchFamily="34" charset="0"/>
                <a:cs typeface="Calibri" panose="020F0502020204030204" pitchFamily="34" charset="0"/>
              </a:rPr>
              <a:t>Uma </a:t>
            </a:r>
            <a:r>
              <a:rPr lang="en-US" sz="2400" err="1">
                <a:solidFill>
                  <a:schemeClr val="bg2">
                    <a:lumMod val="20000"/>
                    <a:lumOff val="80000"/>
                  </a:schemeClr>
                </a:solidFill>
                <a:latin typeface="Calibri" panose="020F0502020204030204" pitchFamily="34" charset="0"/>
                <a:cs typeface="Calibri" panose="020F0502020204030204" pitchFamily="34" charset="0"/>
              </a:rPr>
              <a:t>Krithika</a:t>
            </a:r>
            <a:endParaRPr lang="en-US" sz="2400">
              <a:solidFill>
                <a:schemeClr val="bg2">
                  <a:lumMod val="20000"/>
                  <a:lumOff val="80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7E98-25C4-2A44-8871-075451C8ADF4}"/>
              </a:ext>
            </a:extLst>
          </p:cNvPr>
          <p:cNvSpPr>
            <a:spLocks noGrp="1"/>
          </p:cNvSpPr>
          <p:nvPr>
            <p:ph type="title"/>
          </p:nvPr>
        </p:nvSpPr>
        <p:spPr/>
        <p:txBody>
          <a:bodyPr/>
          <a:lstStyle/>
          <a:p>
            <a:r>
              <a:rPr lang="en-US" sz="4400" b="0" dirty="0">
                <a:latin typeface="Calibri" panose="020F0502020204030204" pitchFamily="34" charset="0"/>
                <a:cs typeface="Calibri" panose="020F0502020204030204" pitchFamily="34" charset="0"/>
              </a:rPr>
              <a:t>Building the detector…</a:t>
            </a:r>
          </a:p>
        </p:txBody>
      </p:sp>
      <p:sp>
        <p:nvSpPr>
          <p:cNvPr id="3" name="Text Placeholder 2">
            <a:extLst>
              <a:ext uri="{FF2B5EF4-FFF2-40B4-BE49-F238E27FC236}">
                <a16:creationId xmlns:a16="http://schemas.microsoft.com/office/drawing/2014/main" id="{2DD60439-EC8B-1B44-A131-32112CA948B3}"/>
              </a:ext>
            </a:extLst>
          </p:cNvPr>
          <p:cNvSpPr>
            <a:spLocks noGrp="1"/>
          </p:cNvSpPr>
          <p:nvPr>
            <p:ph type="body" idx="1"/>
          </p:nvPr>
        </p:nvSpPr>
        <p:spPr/>
        <p:txBody>
          <a:bodyPr/>
          <a:lstStyle/>
          <a:p>
            <a:pPr>
              <a:buFont typeface="Wingdings" pitchFamily="2" charset="2"/>
              <a:buChar char="§"/>
            </a:pPr>
            <a:endParaRPr lang="en-US">
              <a:latin typeface="Calibri" panose="020F0502020204030204" pitchFamily="34" charset="0"/>
              <a:cs typeface="Calibri" panose="020F0502020204030204" pitchFamily="34" charset="0"/>
            </a:endParaRPr>
          </a:p>
          <a:p>
            <a:pPr>
              <a:buFont typeface="Arial" panose="020B0604020202020204" pitchFamily="34" charset="0"/>
              <a:buChar char="•"/>
            </a:pPr>
            <a:r>
              <a:rPr lang="en-US">
                <a:solidFill>
                  <a:srgbClr val="FEFFFE"/>
                </a:solidFill>
                <a:latin typeface="Calibri" panose="020F0502020204030204" pitchFamily="34" charset="0"/>
                <a:cs typeface="Calibri" panose="020F0502020204030204" pitchFamily="34" charset="0"/>
              </a:rPr>
              <a:t>6K+ articles </a:t>
            </a:r>
          </a:p>
          <a:p>
            <a:pPr marL="101600" indent="0">
              <a:buNone/>
            </a:pPr>
            <a:r>
              <a:rPr lang="en-US">
                <a:solidFill>
                  <a:srgbClr val="FEFFFE"/>
                </a:solidFill>
                <a:latin typeface="Calibri" panose="020F0502020204030204" pitchFamily="34" charset="0"/>
                <a:cs typeface="Calibri" panose="020F0502020204030204" pitchFamily="34" charset="0"/>
              </a:rPr>
              <a:t>     (50-50 fake-real)</a:t>
            </a:r>
          </a:p>
          <a:p>
            <a:pPr marL="101600" indent="0">
              <a:buNone/>
            </a:pPr>
            <a:endParaRPr lang="en-US">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8E7C853-0311-7147-AD61-4FC55AD6C8AF}"/>
              </a:ext>
            </a:extLst>
          </p:cNvPr>
          <p:cNvPicPr>
            <a:picLocks noChangeAspect="1"/>
          </p:cNvPicPr>
          <p:nvPr/>
        </p:nvPicPr>
        <p:blipFill>
          <a:blip r:embed="rId3"/>
          <a:stretch>
            <a:fillRect/>
          </a:stretch>
        </p:blipFill>
        <p:spPr>
          <a:xfrm>
            <a:off x="3379110" y="1196423"/>
            <a:ext cx="4572000" cy="1219872"/>
          </a:xfrm>
          <a:prstGeom prst="rect">
            <a:avLst/>
          </a:prstGeom>
          <a:noFill/>
          <a:ln w="19050">
            <a:noFill/>
          </a:ln>
        </p:spPr>
      </p:pic>
      <p:pic>
        <p:nvPicPr>
          <p:cNvPr id="9" name="Picture 8">
            <a:extLst>
              <a:ext uri="{FF2B5EF4-FFF2-40B4-BE49-F238E27FC236}">
                <a16:creationId xmlns:a16="http://schemas.microsoft.com/office/drawing/2014/main" id="{A27E7AAC-2960-404A-8950-9F49C5144FBB}"/>
              </a:ext>
            </a:extLst>
          </p:cNvPr>
          <p:cNvPicPr>
            <a:picLocks noChangeAspect="1"/>
          </p:cNvPicPr>
          <p:nvPr/>
        </p:nvPicPr>
        <p:blipFill>
          <a:blip r:embed="rId4"/>
          <a:stretch>
            <a:fillRect/>
          </a:stretch>
        </p:blipFill>
        <p:spPr>
          <a:xfrm>
            <a:off x="1328758" y="1107056"/>
            <a:ext cx="874144" cy="874144"/>
          </a:xfrm>
          <a:prstGeom prst="rect">
            <a:avLst/>
          </a:prstGeom>
        </p:spPr>
      </p:pic>
      <p:sp>
        <p:nvSpPr>
          <p:cNvPr id="4" name="Rectangle 3">
            <a:extLst>
              <a:ext uri="{FF2B5EF4-FFF2-40B4-BE49-F238E27FC236}">
                <a16:creationId xmlns:a16="http://schemas.microsoft.com/office/drawing/2014/main" id="{F55B9EED-5AEE-3B42-B9A6-97B305639346}"/>
              </a:ext>
            </a:extLst>
          </p:cNvPr>
          <p:cNvSpPr/>
          <p:nvPr/>
        </p:nvSpPr>
        <p:spPr>
          <a:xfrm>
            <a:off x="3379110" y="1474382"/>
            <a:ext cx="4572000" cy="941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BBE627B-766D-124F-8AE2-82A100413BFC}"/>
              </a:ext>
            </a:extLst>
          </p:cNvPr>
          <p:cNvPicPr>
            <a:picLocks noChangeAspect="1"/>
          </p:cNvPicPr>
          <p:nvPr/>
        </p:nvPicPr>
        <p:blipFill rotWithShape="1">
          <a:blip r:embed="rId3"/>
          <a:srcRect t="30232" r="24408" b="4842"/>
          <a:stretch/>
        </p:blipFill>
        <p:spPr>
          <a:xfrm>
            <a:off x="3683482" y="1549339"/>
            <a:ext cx="3963255" cy="792000"/>
          </a:xfrm>
          <a:prstGeom prst="rect">
            <a:avLst/>
          </a:prstGeom>
          <a:noFill/>
          <a:ln w="19050">
            <a:noFill/>
          </a:ln>
        </p:spPr>
      </p:pic>
    </p:spTree>
    <p:extLst>
      <p:ext uri="{BB962C8B-B14F-4D97-AF65-F5344CB8AC3E}">
        <p14:creationId xmlns:p14="http://schemas.microsoft.com/office/powerpoint/2010/main" val="423917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7E98-25C4-2A44-8871-075451C8ADF4}"/>
              </a:ext>
            </a:extLst>
          </p:cNvPr>
          <p:cNvSpPr>
            <a:spLocks noGrp="1"/>
          </p:cNvSpPr>
          <p:nvPr>
            <p:ph type="title"/>
          </p:nvPr>
        </p:nvSpPr>
        <p:spPr/>
        <p:txBody>
          <a:bodyPr/>
          <a:lstStyle/>
          <a:p>
            <a:r>
              <a:rPr lang="en-US" sz="4400" b="0" dirty="0">
                <a:latin typeface="Calibri" panose="020F0502020204030204" pitchFamily="34" charset="0"/>
                <a:cs typeface="Calibri" panose="020F0502020204030204" pitchFamily="34" charset="0"/>
              </a:rPr>
              <a:t>Building the detector…</a:t>
            </a:r>
          </a:p>
        </p:txBody>
      </p:sp>
      <p:sp>
        <p:nvSpPr>
          <p:cNvPr id="3" name="Text Placeholder 2">
            <a:extLst>
              <a:ext uri="{FF2B5EF4-FFF2-40B4-BE49-F238E27FC236}">
                <a16:creationId xmlns:a16="http://schemas.microsoft.com/office/drawing/2014/main" id="{2DD60439-EC8B-1B44-A131-32112CA948B3}"/>
              </a:ext>
            </a:extLst>
          </p:cNvPr>
          <p:cNvSpPr>
            <a:spLocks noGrp="1"/>
          </p:cNvSpPr>
          <p:nvPr>
            <p:ph type="body" idx="1"/>
          </p:nvPr>
        </p:nvSpPr>
        <p:spPr/>
        <p:txBody>
          <a:bodyPr/>
          <a:lstStyle/>
          <a:p>
            <a:pPr>
              <a:buFont typeface="Wingdings" pitchFamily="2" charset="2"/>
              <a:buChar char="§"/>
            </a:pPr>
            <a:endParaRPr lang="en-US" dirty="0">
              <a:solidFill>
                <a:schemeClr val="bg2">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6K+ articles </a:t>
            </a:r>
          </a:p>
          <a:p>
            <a:pPr marL="101600" indent="0">
              <a:buNone/>
            </a:pPr>
            <a:r>
              <a:rPr lang="en-US" dirty="0">
                <a:solidFill>
                  <a:schemeClr val="bg2">
                    <a:lumMod val="75000"/>
                  </a:schemeClr>
                </a:solidFill>
                <a:latin typeface="Calibri" panose="020F0502020204030204" pitchFamily="34" charset="0"/>
                <a:cs typeface="Calibri" panose="020F0502020204030204" pitchFamily="34" charset="0"/>
              </a:rPr>
              <a:t>     (50-50 fake-real)</a:t>
            </a:r>
          </a:p>
          <a:p>
            <a:pPr>
              <a:buFont typeface="Arial" panose="020B0604020202020204" pitchFamily="34" charset="0"/>
              <a:buChar char="•"/>
            </a:pPr>
            <a:r>
              <a:rPr lang="en-US" dirty="0">
                <a:solidFill>
                  <a:srgbClr val="FEFFFE"/>
                </a:solidFill>
                <a:latin typeface="Calibri" panose="020F0502020204030204" pitchFamily="34" charset="0"/>
                <a:cs typeface="Calibri" panose="020F0502020204030204" pitchFamily="34" charset="0"/>
              </a:rPr>
              <a:t>Tokenize</a:t>
            </a:r>
          </a:p>
          <a:p>
            <a:pPr marL="101600" indent="0">
              <a:buNone/>
            </a:pP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8E7C853-0311-7147-AD61-4FC55AD6C8AF}"/>
              </a:ext>
            </a:extLst>
          </p:cNvPr>
          <p:cNvPicPr>
            <a:picLocks noChangeAspect="1"/>
          </p:cNvPicPr>
          <p:nvPr/>
        </p:nvPicPr>
        <p:blipFill>
          <a:blip r:embed="rId3"/>
          <a:stretch>
            <a:fillRect/>
          </a:stretch>
        </p:blipFill>
        <p:spPr>
          <a:xfrm>
            <a:off x="3379110" y="1196423"/>
            <a:ext cx="4572000" cy="1219872"/>
          </a:xfrm>
          <a:prstGeom prst="rect">
            <a:avLst/>
          </a:prstGeom>
          <a:noFill/>
          <a:ln w="19050">
            <a:noFill/>
          </a:ln>
        </p:spPr>
      </p:pic>
      <p:pic>
        <p:nvPicPr>
          <p:cNvPr id="9" name="Picture 8">
            <a:extLst>
              <a:ext uri="{FF2B5EF4-FFF2-40B4-BE49-F238E27FC236}">
                <a16:creationId xmlns:a16="http://schemas.microsoft.com/office/drawing/2014/main" id="{A27E7AAC-2960-404A-8950-9F49C5144FBB}"/>
              </a:ext>
            </a:extLst>
          </p:cNvPr>
          <p:cNvPicPr>
            <a:picLocks noChangeAspect="1"/>
          </p:cNvPicPr>
          <p:nvPr/>
        </p:nvPicPr>
        <p:blipFill>
          <a:blip r:embed="rId4">
            <a:alphaModFix amt="41000"/>
          </a:blip>
          <a:stretch>
            <a:fillRect/>
          </a:stretch>
        </p:blipFill>
        <p:spPr>
          <a:xfrm>
            <a:off x="1328758" y="1107056"/>
            <a:ext cx="874144" cy="874144"/>
          </a:xfrm>
          <a:prstGeom prst="rect">
            <a:avLst/>
          </a:prstGeom>
        </p:spPr>
      </p:pic>
      <p:sp>
        <p:nvSpPr>
          <p:cNvPr id="4" name="Rectangle 3">
            <a:extLst>
              <a:ext uri="{FF2B5EF4-FFF2-40B4-BE49-F238E27FC236}">
                <a16:creationId xmlns:a16="http://schemas.microsoft.com/office/drawing/2014/main" id="{F55B9EED-5AEE-3B42-B9A6-97B305639346}"/>
              </a:ext>
            </a:extLst>
          </p:cNvPr>
          <p:cNvSpPr/>
          <p:nvPr/>
        </p:nvSpPr>
        <p:spPr>
          <a:xfrm>
            <a:off x="3379110" y="1474382"/>
            <a:ext cx="4572000" cy="941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BBE627B-766D-124F-8AE2-82A100413BFC}"/>
              </a:ext>
            </a:extLst>
          </p:cNvPr>
          <p:cNvPicPr>
            <a:picLocks noChangeAspect="1"/>
          </p:cNvPicPr>
          <p:nvPr/>
        </p:nvPicPr>
        <p:blipFill rotWithShape="1">
          <a:blip r:embed="rId3"/>
          <a:srcRect t="30232" r="24408" b="4842"/>
          <a:stretch/>
        </p:blipFill>
        <p:spPr>
          <a:xfrm>
            <a:off x="3683482" y="1549339"/>
            <a:ext cx="3963255" cy="792000"/>
          </a:xfrm>
          <a:prstGeom prst="rect">
            <a:avLst/>
          </a:prstGeom>
          <a:solidFill>
            <a:schemeClr val="tx1"/>
          </a:solidFill>
          <a:ln w="19050">
            <a:noFill/>
          </a:ln>
        </p:spPr>
      </p:pic>
      <p:sp>
        <p:nvSpPr>
          <p:cNvPr id="7" name="TextBox 6">
            <a:extLst>
              <a:ext uri="{FF2B5EF4-FFF2-40B4-BE49-F238E27FC236}">
                <a16:creationId xmlns:a16="http://schemas.microsoft.com/office/drawing/2014/main" id="{8284AE9A-9F5E-6D42-A536-724F133C890E}"/>
              </a:ext>
            </a:extLst>
          </p:cNvPr>
          <p:cNvSpPr txBox="1"/>
          <p:nvPr/>
        </p:nvSpPr>
        <p:spPr>
          <a:xfrm>
            <a:off x="2869937" y="2619255"/>
            <a:ext cx="6273800" cy="1138773"/>
          </a:xfrm>
          <a:prstGeom prst="rect">
            <a:avLst/>
          </a:prstGeom>
          <a:noFill/>
        </p:spPr>
        <p:txBody>
          <a:bodyPr wrap="square" rtlCol="0">
            <a:spAutoFit/>
          </a:bodyPr>
          <a:lstStyle/>
          <a:p>
            <a:pPr algn="ctr"/>
            <a:r>
              <a:rPr lang="en-US" sz="2000" dirty="0">
                <a:solidFill>
                  <a:srgbClr val="FEFFFE"/>
                </a:solidFill>
                <a:latin typeface="Calibri" panose="020F0502020204030204" pitchFamily="34" charset="0"/>
                <a:cs typeface="Calibri" panose="020F0502020204030204" pitchFamily="34" charset="0"/>
              </a:rPr>
              <a:t>[‘new’, ‘</a:t>
            </a:r>
            <a:r>
              <a:rPr lang="en-US" sz="2000" dirty="0" err="1">
                <a:solidFill>
                  <a:srgbClr val="FEFFFE"/>
                </a:solidFill>
                <a:latin typeface="Calibri" panose="020F0502020204030204" pitchFamily="34" charset="0"/>
                <a:cs typeface="Calibri" panose="020F0502020204030204" pitchFamily="34" charset="0"/>
              </a:rPr>
              <a:t>york</a:t>
            </a:r>
            <a:r>
              <a:rPr lang="en-US" sz="2000" dirty="0">
                <a:solidFill>
                  <a:srgbClr val="FEFFFE"/>
                </a:solidFill>
                <a:latin typeface="Calibri" panose="020F0502020204030204" pitchFamily="34" charset="0"/>
                <a:cs typeface="Calibri" panose="020F0502020204030204" pitchFamily="34" charset="0"/>
              </a:rPr>
              <a:t>’, ‘businessman’, ‘lead’, ‘close’, ‘rival’, ‘</a:t>
            </a:r>
            <a:r>
              <a:rPr lang="en-US" sz="2000" dirty="0" err="1">
                <a:solidFill>
                  <a:srgbClr val="FEFFFE"/>
                </a:solidFill>
                <a:latin typeface="Calibri" panose="020F0502020204030204" pitchFamily="34" charset="0"/>
                <a:cs typeface="Calibri" panose="020F0502020204030204" pitchFamily="34" charset="0"/>
              </a:rPr>
              <a:t>ohio</a:t>
            </a:r>
            <a:r>
              <a:rPr lang="en-US" sz="2000" dirty="0">
                <a:solidFill>
                  <a:srgbClr val="FEFFFE"/>
                </a:solidFill>
                <a:latin typeface="Calibri" panose="020F0502020204030204" pitchFamily="34" charset="0"/>
                <a:cs typeface="Calibri" panose="020F0502020204030204" pitchFamily="34" charset="0"/>
              </a:rPr>
              <a:t>’, ‘john’, ‘</a:t>
            </a:r>
            <a:r>
              <a:rPr lang="en-US" sz="2000" dirty="0" err="1">
                <a:solidFill>
                  <a:srgbClr val="FEFFFE"/>
                </a:solidFill>
                <a:latin typeface="Calibri" panose="020F0502020204030204" pitchFamily="34" charset="0"/>
                <a:cs typeface="Calibri" panose="020F0502020204030204" pitchFamily="34" charset="0"/>
              </a:rPr>
              <a:t>kasich</a:t>
            </a:r>
            <a:r>
              <a:rPr lang="en-US" sz="2000" dirty="0">
                <a:solidFill>
                  <a:srgbClr val="FEFFFE"/>
                </a:solidFill>
                <a:latin typeface="Calibri" panose="020F0502020204030204" pitchFamily="34" charset="0"/>
                <a:cs typeface="Calibri" panose="020F0502020204030204" pitchFamily="34" charset="0"/>
              </a:rPr>
              <a:t>’, ‘percentage’, ‘point’, ‘republican’…]</a:t>
            </a:r>
          </a:p>
          <a:p>
            <a:endParaRPr lang="en-US" dirty="0">
              <a:solidFill>
                <a:srgbClr val="FEFFFE"/>
              </a:solidFill>
              <a:latin typeface="Calibri" panose="020F0502020204030204" pitchFamily="34" charset="0"/>
              <a:cs typeface="Calibri" panose="020F0502020204030204" pitchFamily="34" charset="0"/>
            </a:endParaRPr>
          </a:p>
          <a:p>
            <a:endParaRPr lang="en-US" dirty="0"/>
          </a:p>
        </p:txBody>
      </p:sp>
      <p:sp>
        <p:nvSpPr>
          <p:cNvPr id="8" name="Rectangle 7">
            <a:extLst>
              <a:ext uri="{FF2B5EF4-FFF2-40B4-BE49-F238E27FC236}">
                <a16:creationId xmlns:a16="http://schemas.microsoft.com/office/drawing/2014/main" id="{E6CBFFC0-FFA9-0245-9F97-1F7849D26DB8}"/>
              </a:ext>
            </a:extLst>
          </p:cNvPr>
          <p:cNvSpPr/>
          <p:nvPr/>
        </p:nvSpPr>
        <p:spPr>
          <a:xfrm>
            <a:off x="3379110" y="1196423"/>
            <a:ext cx="4572000" cy="1219872"/>
          </a:xfrm>
          <a:prstGeom prst="rect">
            <a:avLst/>
          </a:prstGeom>
          <a:solidFill>
            <a:schemeClr val="bg2">
              <a:lumMod val="5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559841"/>
      </p:ext>
    </p:extLst>
  </p:cSld>
  <p:clrMapOvr>
    <a:masterClrMapping/>
  </p:clrMapOvr>
</p:sld>
</file>

<file path=ppt/theme/theme1.xml><?xml version="1.0" encoding="utf-8"?>
<a:theme xmlns:a="http://schemas.openxmlformats.org/drawingml/2006/main" name="Laertes template">
  <a:themeElements>
    <a:clrScheme name="Custom 1 1">
      <a:dk1>
        <a:srgbClr val="000000"/>
      </a:dk1>
      <a:lt1>
        <a:srgbClr val="BA3A20"/>
      </a:lt1>
      <a:dk2>
        <a:srgbClr val="666666"/>
      </a:dk2>
      <a:lt2>
        <a:srgbClr val="CCCCCC"/>
      </a:lt2>
      <a:accent1>
        <a:srgbClr val="3A81BA"/>
      </a:accent1>
      <a:accent2>
        <a:srgbClr val="BA3A20"/>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1537</TotalTime>
  <Words>1676</Words>
  <Application>Microsoft Macintosh PowerPoint</Application>
  <PresentationFormat>On-screen Show (16:9)</PresentationFormat>
  <Paragraphs>301</Paragraphs>
  <Slides>22</Slides>
  <Notes>20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Wingdings</vt:lpstr>
      <vt:lpstr>Adobe Arabic</vt:lpstr>
      <vt:lpstr>Encode Sans ExtraLight</vt:lpstr>
      <vt:lpstr>Encode Sans</vt:lpstr>
      <vt:lpstr>Calibri</vt:lpstr>
      <vt:lpstr>Laertes template</vt:lpstr>
      <vt:lpstr>PowerPoint Presentation</vt:lpstr>
      <vt:lpstr>PowerPoint Presentation</vt:lpstr>
      <vt:lpstr>PowerPoint Presentation</vt:lpstr>
      <vt:lpstr>PowerPoint Presentation</vt:lpstr>
      <vt:lpstr>PowerPoint Presentation</vt:lpstr>
      <vt:lpstr>PowerPoint Presentation</vt:lpstr>
      <vt:lpstr>Fact or Fake Fake News Detector</vt:lpstr>
      <vt:lpstr>Building the detector…</vt:lpstr>
      <vt:lpstr>Building the detector…</vt:lpstr>
      <vt:lpstr>Building the detector…</vt:lpstr>
      <vt:lpstr>Building the detector</vt:lpstr>
      <vt:lpstr>PowerPoint Presentation</vt:lpstr>
      <vt:lpstr>What did they talk about?</vt:lpstr>
      <vt:lpstr>What did they talk about?</vt:lpstr>
      <vt:lpstr>Distinction in name choice</vt:lpstr>
      <vt:lpstr>Demo</vt:lpstr>
      <vt:lpstr>Demo</vt:lpstr>
      <vt:lpstr>Next steps…</vt:lpstr>
      <vt:lpstr>Next steps…</vt:lpstr>
      <vt:lpstr>Next steps…</vt:lpstr>
      <vt:lpstr>Next steps…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Pillai</dc:creator>
  <cp:lastModifiedBy>Uma Krithika</cp:lastModifiedBy>
  <cp:revision>12</cp:revision>
  <cp:lastPrinted>2019-06-18T21:02:44Z</cp:lastPrinted>
  <dcterms:modified xsi:type="dcterms:W3CDTF">2019-06-20T19:02:12Z</dcterms:modified>
</cp:coreProperties>
</file>